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rgbClr val="660033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5623" y="2595867"/>
            <a:ext cx="6532752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43A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5521" y="1260983"/>
            <a:ext cx="8372957" cy="441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rgbClr val="660033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89427" y="328663"/>
            <a:ext cx="6066155" cy="4940935"/>
            <a:chOff x="2989427" y="328663"/>
            <a:chExt cx="6066155" cy="4940935"/>
          </a:xfrm>
        </p:grpSpPr>
        <p:sp>
          <p:nvSpPr>
            <p:cNvPr id="4" name="object 4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6049797" y="0"/>
                  </a:moveTo>
                  <a:lnTo>
                    <a:pt x="0" y="0"/>
                  </a:lnTo>
                  <a:lnTo>
                    <a:pt x="0" y="4924437"/>
                  </a:lnTo>
                  <a:lnTo>
                    <a:pt x="3025076" y="4924437"/>
                  </a:lnTo>
                  <a:lnTo>
                    <a:pt x="6049797" y="4924437"/>
                  </a:lnTo>
                  <a:lnTo>
                    <a:pt x="6049797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97365" y="336600"/>
              <a:ext cx="6050280" cy="4925060"/>
            </a:xfrm>
            <a:custGeom>
              <a:avLst/>
              <a:gdLst/>
              <a:ahLst/>
              <a:cxnLst/>
              <a:rect l="l" t="t" r="r" b="b"/>
              <a:pathLst>
                <a:path w="6050280" h="4925060">
                  <a:moveTo>
                    <a:pt x="3025076" y="4924437"/>
                  </a:moveTo>
                  <a:lnTo>
                    <a:pt x="0" y="4924437"/>
                  </a:lnTo>
                  <a:lnTo>
                    <a:pt x="0" y="0"/>
                  </a:lnTo>
                  <a:lnTo>
                    <a:pt x="6049797" y="0"/>
                  </a:lnTo>
                  <a:lnTo>
                    <a:pt x="6049797" y="4924437"/>
                  </a:lnTo>
                  <a:lnTo>
                    <a:pt x="3025076" y="4924437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20897" y="1262418"/>
            <a:ext cx="5398135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4000" b="1" spc="-20" dirty="0">
                <a:solidFill>
                  <a:srgbClr val="FFFF00"/>
                </a:solidFill>
                <a:latin typeface="Times New Roman"/>
                <a:cs typeface="Times New Roman"/>
              </a:rPr>
              <a:t>Multi-Wire</a:t>
            </a:r>
            <a:r>
              <a:rPr sz="4000" b="1" spc="-7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Proportional </a:t>
            </a:r>
            <a:r>
              <a:rPr sz="4000" b="1" spc="-9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Counter</a:t>
            </a:r>
            <a:r>
              <a:rPr sz="4000" b="1" spc="-9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4000" b="1" spc="-10" dirty="0">
                <a:solidFill>
                  <a:srgbClr val="FFFF00"/>
                </a:solidFill>
                <a:latin typeface="Times New Roman"/>
                <a:cs typeface="Times New Roman"/>
              </a:rPr>
              <a:t>(MWPC)</a:t>
            </a:r>
            <a:endParaRPr sz="4000">
              <a:latin typeface="Times New Roman"/>
              <a:cs typeface="Times New Roman"/>
            </a:endParaRPr>
          </a:p>
          <a:p>
            <a:pPr marL="519430" marR="512445" algn="ctr">
              <a:lnSpc>
                <a:spcPct val="100000"/>
              </a:lnSpc>
            </a:pPr>
            <a:r>
              <a:rPr sz="4000" b="1" dirty="0">
                <a:solidFill>
                  <a:srgbClr val="FFFF00"/>
                </a:solidFill>
                <a:latin typeface="Times New Roman"/>
                <a:cs typeface="Times New Roman"/>
              </a:rPr>
              <a:t>-</a:t>
            </a:r>
            <a:r>
              <a:rPr sz="4000" b="1" spc="-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FF00"/>
                </a:solidFill>
                <a:latin typeface="Times New Roman"/>
                <a:cs typeface="Times New Roman"/>
              </a:rPr>
              <a:t>a</a:t>
            </a:r>
            <a:r>
              <a:rPr sz="4000" b="1" spc="-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position</a:t>
            </a:r>
            <a:r>
              <a:rPr sz="4000" b="1" spc="-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sensitive </a:t>
            </a:r>
            <a:r>
              <a:rPr sz="4000" b="1" spc="-98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detector for fission </a:t>
            </a:r>
            <a:r>
              <a:rPr sz="4000" b="1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fragment</a:t>
            </a:r>
            <a:r>
              <a:rPr sz="4000" b="1" spc="-3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00"/>
                </a:solidFill>
                <a:latin typeface="Times New Roman"/>
                <a:cs typeface="Times New Roman"/>
              </a:rPr>
              <a:t>detection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3637" y="3792956"/>
            <a:ext cx="2854325" cy="2830830"/>
            <a:chOff x="143637" y="3792956"/>
            <a:chExt cx="2854325" cy="2830830"/>
          </a:xfrm>
        </p:grpSpPr>
        <p:sp>
          <p:nvSpPr>
            <p:cNvPr id="14" name="object 14"/>
            <p:cNvSpPr/>
            <p:nvPr/>
          </p:nvSpPr>
          <p:spPr>
            <a:xfrm>
              <a:off x="143637" y="3792956"/>
              <a:ext cx="2854325" cy="2830830"/>
            </a:xfrm>
            <a:custGeom>
              <a:avLst/>
              <a:gdLst/>
              <a:ahLst/>
              <a:cxnLst/>
              <a:rect l="l" t="t" r="r" b="b"/>
              <a:pathLst>
                <a:path w="2854325" h="2830829">
                  <a:moveTo>
                    <a:pt x="2853728" y="0"/>
                  </a:moveTo>
                  <a:lnTo>
                    <a:pt x="0" y="0"/>
                  </a:lnTo>
                  <a:lnTo>
                    <a:pt x="0" y="2830677"/>
                  </a:lnTo>
                  <a:lnTo>
                    <a:pt x="1427048" y="2830677"/>
                  </a:lnTo>
                  <a:lnTo>
                    <a:pt x="2853728" y="2830677"/>
                  </a:lnTo>
                  <a:lnTo>
                    <a:pt x="2853728" y="0"/>
                  </a:lnTo>
                  <a:close/>
                </a:path>
              </a:pathLst>
            </a:custGeom>
            <a:solidFill>
              <a:srgbClr val="FFFFFF">
                <a:alpha val="4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3637" y="3792956"/>
              <a:ext cx="2854325" cy="2830830"/>
            </a:xfrm>
            <a:custGeom>
              <a:avLst/>
              <a:gdLst/>
              <a:ahLst/>
              <a:cxnLst/>
              <a:rect l="l" t="t" r="r" b="b"/>
              <a:pathLst>
                <a:path w="2854325" h="2830829">
                  <a:moveTo>
                    <a:pt x="2853728" y="0"/>
                  </a:moveTo>
                  <a:lnTo>
                    <a:pt x="0" y="0"/>
                  </a:lnTo>
                  <a:lnTo>
                    <a:pt x="0" y="2830677"/>
                  </a:lnTo>
                  <a:lnTo>
                    <a:pt x="1427048" y="2830677"/>
                  </a:lnTo>
                  <a:lnTo>
                    <a:pt x="2853728" y="2830677"/>
                  </a:lnTo>
                  <a:lnTo>
                    <a:pt x="2853728" y="0"/>
                  </a:lnTo>
                  <a:close/>
                </a:path>
              </a:pathLst>
            </a:custGeom>
            <a:solidFill>
              <a:srgbClr val="000B22">
                <a:alpha val="4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0941" y="3825265"/>
            <a:ext cx="2686685" cy="136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100"/>
              </a:spcBef>
            </a:pPr>
            <a:r>
              <a:rPr sz="2400" i="1" spc="-229" dirty="0">
                <a:solidFill>
                  <a:srgbClr val="FFFFFF"/>
                </a:solidFill>
                <a:latin typeface="Trebuchet MS"/>
                <a:cs typeface="Trebuchet MS"/>
              </a:rPr>
              <a:t>By: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905"/>
              </a:lnSpc>
            </a:pPr>
            <a:r>
              <a:rPr sz="2450" i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50" i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50" i="1" spc="-1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50" i="1" spc="114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50" i="1" spc="1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50" i="1" spc="12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50" i="1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i="1" spc="-17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50" i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50" i="1" spc="5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50">
              <a:latin typeface="Arial"/>
              <a:cs typeface="Arial"/>
            </a:endParaRPr>
          </a:p>
          <a:p>
            <a:pPr marL="12700" marR="5080">
              <a:lnSpc>
                <a:spcPts val="2400"/>
              </a:lnSpc>
              <a:spcBef>
                <a:spcPts val="70"/>
              </a:spcBef>
            </a:pP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Sri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Venkateswara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College, </a:t>
            </a:r>
            <a:r>
              <a:rPr sz="20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Delhi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University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0941" y="5530583"/>
            <a:ext cx="2681605" cy="10610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sz="2400" i="1" spc="-2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400" i="1" spc="-2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i="1" spc="-204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400" i="1" spc="-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i="1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i="1" spc="-2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i="1" spc="-21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24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i="1" spc="-220" dirty="0">
                <a:solidFill>
                  <a:srgbClr val="FFFFFF"/>
                </a:solidFill>
                <a:latin typeface="Trebuchet MS"/>
                <a:cs typeface="Trebuchet MS"/>
              </a:rPr>
              <a:t>gu</a:t>
            </a:r>
            <a:r>
              <a:rPr sz="2400" i="1" spc="-210" dirty="0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r>
              <a:rPr sz="2400" i="1" spc="-2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i="1" spc="-19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400" i="1" spc="-1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400" i="1" spc="-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400" i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i="1" spc="-1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400" i="1" spc="-275" dirty="0">
                <a:solidFill>
                  <a:srgbClr val="FFFFFF"/>
                </a:solidFill>
                <a:latin typeface="Trebuchet MS"/>
                <a:cs typeface="Trebuchet MS"/>
              </a:rPr>
              <a:t>f:  </a:t>
            </a:r>
            <a:r>
              <a:rPr sz="2450" i="1" spc="23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50" i="1" spc="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50" i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450" i="1" spc="-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i="1" spc="-229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50" i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i="1" spc="-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50" i="1" spc="-105" dirty="0">
                <a:solidFill>
                  <a:srgbClr val="FFFFFF"/>
                </a:solidFill>
                <a:latin typeface="Arial"/>
                <a:cs typeface="Arial"/>
              </a:rPr>
              <a:t>ee</a:t>
            </a:r>
            <a:r>
              <a:rPr sz="2450" i="1" spc="-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50" i="1" spc="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50" i="1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i="1" spc="60" dirty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Scientist,</a:t>
            </a:r>
            <a:r>
              <a:rPr sz="20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IUAC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6861" y="2984058"/>
            <a:ext cx="5403850" cy="972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200" i="1" spc="-85" dirty="0">
                <a:solidFill>
                  <a:srgbClr val="214A11"/>
                </a:solidFill>
                <a:latin typeface="Arial"/>
                <a:cs typeface="Arial"/>
              </a:rPr>
              <a:t>D</a:t>
            </a:r>
            <a:r>
              <a:rPr sz="6200" i="1" dirty="0">
                <a:solidFill>
                  <a:srgbClr val="214A11"/>
                </a:solidFill>
                <a:latin typeface="Arial"/>
                <a:cs typeface="Arial"/>
              </a:rPr>
              <a:t>elay</a:t>
            </a:r>
            <a:r>
              <a:rPr sz="6200" i="1" spc="185" dirty="0">
                <a:solidFill>
                  <a:srgbClr val="214A11"/>
                </a:solidFill>
                <a:latin typeface="Arial"/>
                <a:cs typeface="Arial"/>
              </a:rPr>
              <a:t> </a:t>
            </a:r>
            <a:r>
              <a:rPr sz="6200" i="1" spc="-35" dirty="0">
                <a:solidFill>
                  <a:srgbClr val="214A11"/>
                </a:solidFill>
                <a:latin typeface="Arial"/>
                <a:cs typeface="Arial"/>
              </a:rPr>
              <a:t>Line</a:t>
            </a:r>
            <a:r>
              <a:rPr sz="6200" i="1" spc="-770" dirty="0">
                <a:solidFill>
                  <a:srgbClr val="214A11"/>
                </a:solidFill>
                <a:latin typeface="Arial"/>
                <a:cs typeface="Arial"/>
              </a:rPr>
              <a:t> </a:t>
            </a:r>
            <a:r>
              <a:rPr sz="6200" i="1" spc="15" dirty="0">
                <a:solidFill>
                  <a:srgbClr val="214A11"/>
                </a:solidFill>
                <a:latin typeface="Arial"/>
                <a:cs typeface="Arial"/>
              </a:rPr>
              <a:t>Test</a:t>
            </a:r>
            <a:endParaRPr sz="6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4553" y="1030325"/>
            <a:ext cx="4084954" cy="2918460"/>
            <a:chOff x="214553" y="1030325"/>
            <a:chExt cx="4084954" cy="2918460"/>
          </a:xfrm>
        </p:grpSpPr>
        <p:sp>
          <p:nvSpPr>
            <p:cNvPr id="4" name="object 4"/>
            <p:cNvSpPr/>
            <p:nvPr/>
          </p:nvSpPr>
          <p:spPr>
            <a:xfrm>
              <a:off x="214553" y="1030325"/>
              <a:ext cx="4084954" cy="2918460"/>
            </a:xfrm>
            <a:custGeom>
              <a:avLst/>
              <a:gdLst/>
              <a:ahLst/>
              <a:cxnLst/>
              <a:rect l="l" t="t" r="r" b="b"/>
              <a:pathLst>
                <a:path w="4084954" h="2918460">
                  <a:moveTo>
                    <a:pt x="4084561" y="0"/>
                  </a:moveTo>
                  <a:lnTo>
                    <a:pt x="0" y="0"/>
                  </a:lnTo>
                  <a:lnTo>
                    <a:pt x="0" y="2918155"/>
                  </a:lnTo>
                  <a:lnTo>
                    <a:pt x="2042287" y="2918155"/>
                  </a:lnTo>
                  <a:lnTo>
                    <a:pt x="4084561" y="2918155"/>
                  </a:lnTo>
                  <a:lnTo>
                    <a:pt x="4084561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4553" y="1030325"/>
              <a:ext cx="4084954" cy="2918460"/>
            </a:xfrm>
            <a:custGeom>
              <a:avLst/>
              <a:gdLst/>
              <a:ahLst/>
              <a:cxnLst/>
              <a:rect l="l" t="t" r="r" b="b"/>
              <a:pathLst>
                <a:path w="4084954" h="2918460">
                  <a:moveTo>
                    <a:pt x="4084561" y="0"/>
                  </a:moveTo>
                  <a:lnTo>
                    <a:pt x="0" y="0"/>
                  </a:lnTo>
                  <a:lnTo>
                    <a:pt x="0" y="2918155"/>
                  </a:lnTo>
                  <a:lnTo>
                    <a:pt x="2042287" y="2918155"/>
                  </a:lnTo>
                  <a:lnTo>
                    <a:pt x="4084561" y="2918155"/>
                  </a:lnTo>
                  <a:lnTo>
                    <a:pt x="4084561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88742" y="192940"/>
            <a:ext cx="3764279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586865" algn="l"/>
              </a:tabLst>
            </a:pPr>
            <a:r>
              <a:rPr sz="4150" i="1" spc="-30" dirty="0">
                <a:solidFill>
                  <a:srgbClr val="214A11"/>
                </a:solidFill>
                <a:latin typeface="Arial"/>
                <a:cs typeface="Arial"/>
              </a:rPr>
              <a:t>Delay	</a:t>
            </a:r>
            <a:r>
              <a:rPr sz="4150" i="1" spc="-40" dirty="0">
                <a:solidFill>
                  <a:srgbClr val="214A11"/>
                </a:solidFill>
                <a:latin typeface="Arial"/>
                <a:cs typeface="Arial"/>
              </a:rPr>
              <a:t>Line</a:t>
            </a:r>
            <a:r>
              <a:rPr sz="4150" i="1" spc="35" dirty="0">
                <a:solidFill>
                  <a:srgbClr val="214A11"/>
                </a:solidFill>
                <a:latin typeface="Arial"/>
                <a:cs typeface="Arial"/>
              </a:rPr>
              <a:t> </a:t>
            </a:r>
            <a:r>
              <a:rPr sz="4150" i="1" spc="-5" dirty="0">
                <a:solidFill>
                  <a:srgbClr val="214A11"/>
                </a:solidFill>
                <a:latin typeface="Arial"/>
                <a:cs typeface="Arial"/>
              </a:rPr>
              <a:t>Test</a:t>
            </a:r>
            <a:endParaRPr sz="41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2524" y="3997083"/>
            <a:ext cx="8647430" cy="2682875"/>
            <a:chOff x="182524" y="3997083"/>
            <a:chExt cx="8647430" cy="2682875"/>
          </a:xfrm>
        </p:grpSpPr>
        <p:sp>
          <p:nvSpPr>
            <p:cNvPr id="12" name="object 12"/>
            <p:cNvSpPr/>
            <p:nvPr/>
          </p:nvSpPr>
          <p:spPr>
            <a:xfrm>
              <a:off x="182524" y="3997083"/>
              <a:ext cx="8647430" cy="2682875"/>
            </a:xfrm>
            <a:custGeom>
              <a:avLst/>
              <a:gdLst/>
              <a:ahLst/>
              <a:cxnLst/>
              <a:rect l="l" t="t" r="r" b="b"/>
              <a:pathLst>
                <a:path w="8647430" h="2682875">
                  <a:moveTo>
                    <a:pt x="8647201" y="0"/>
                  </a:moveTo>
                  <a:lnTo>
                    <a:pt x="0" y="0"/>
                  </a:lnTo>
                  <a:lnTo>
                    <a:pt x="0" y="2682722"/>
                  </a:lnTo>
                  <a:lnTo>
                    <a:pt x="4323600" y="2682722"/>
                  </a:lnTo>
                  <a:lnTo>
                    <a:pt x="8647201" y="2682722"/>
                  </a:lnTo>
                  <a:lnTo>
                    <a:pt x="8647201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524" y="3997083"/>
              <a:ext cx="8647430" cy="2682875"/>
            </a:xfrm>
            <a:custGeom>
              <a:avLst/>
              <a:gdLst/>
              <a:ahLst/>
              <a:cxnLst/>
              <a:rect l="l" t="t" r="r" b="b"/>
              <a:pathLst>
                <a:path w="8647430" h="2682875">
                  <a:moveTo>
                    <a:pt x="8647201" y="0"/>
                  </a:moveTo>
                  <a:lnTo>
                    <a:pt x="0" y="0"/>
                  </a:lnTo>
                  <a:lnTo>
                    <a:pt x="0" y="2682722"/>
                  </a:lnTo>
                  <a:lnTo>
                    <a:pt x="4323600" y="2682722"/>
                  </a:lnTo>
                  <a:lnTo>
                    <a:pt x="8647201" y="2682722"/>
                  </a:lnTo>
                  <a:lnTo>
                    <a:pt x="8647201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0619" y="1019165"/>
          <a:ext cx="8639174" cy="5630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0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8222">
                <a:tc>
                  <a:txBody>
                    <a:bodyPr/>
                    <a:lstStyle/>
                    <a:p>
                      <a:pPr marL="391795" marR="359410" indent="-285750">
                        <a:lnSpc>
                          <a:spcPct val="100000"/>
                        </a:lnSpc>
                        <a:spcBef>
                          <a:spcPts val="540"/>
                        </a:spcBef>
                        <a:buFont typeface="Arial MT"/>
                        <a:buChar char="•"/>
                        <a:tabLst>
                          <a:tab pos="391795" algn="l"/>
                          <a:tab pos="392430" algn="l"/>
                        </a:tabLst>
                      </a:pPr>
                      <a:r>
                        <a:rPr sz="1800" i="1" spc="1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Known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delays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were</a:t>
                      </a:r>
                      <a:r>
                        <a:rPr sz="1800" i="1" spc="1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induced </a:t>
                      </a:r>
                      <a:r>
                        <a:rPr sz="1800" i="1" spc="9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using</a:t>
                      </a:r>
                      <a:r>
                        <a:rPr sz="1800" i="1" spc="1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commercially</a:t>
                      </a:r>
                      <a:r>
                        <a:rPr sz="1800" i="1" spc="12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2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available </a:t>
                      </a:r>
                      <a:r>
                        <a:rPr sz="1800" i="1" spc="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Rhombus</a:t>
                      </a:r>
                      <a:r>
                        <a:rPr sz="1800" i="1" spc="10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Industries</a:t>
                      </a:r>
                      <a:r>
                        <a:rPr sz="1800" i="1" spc="1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TZB12-5 </a:t>
                      </a:r>
                      <a:r>
                        <a:rPr sz="1800" i="1" spc="-4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10 </a:t>
                      </a:r>
                      <a:r>
                        <a:rPr sz="1800" i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tap</a:t>
                      </a:r>
                      <a:r>
                        <a:rPr sz="1800" i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high </a:t>
                      </a:r>
                      <a:r>
                        <a:rPr sz="1800" i="1" spc="8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performance </a:t>
                      </a:r>
                      <a:r>
                        <a:rPr sz="1800" i="1" spc="8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passive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delay</a:t>
                      </a:r>
                      <a:r>
                        <a:rPr sz="1800" i="1" spc="1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chips.</a:t>
                      </a:r>
                      <a:endParaRPr sz="1800">
                        <a:latin typeface="Georgia"/>
                        <a:cs typeface="Georgia"/>
                      </a:endParaRPr>
                    </a:p>
                    <a:p>
                      <a:pPr marL="391795" marR="264160" indent="-285750">
                        <a:lnSpc>
                          <a:spcPct val="100000"/>
                        </a:lnSpc>
                        <a:spcBef>
                          <a:spcPts val="2160"/>
                        </a:spcBef>
                        <a:buFont typeface="Arial MT"/>
                        <a:buChar char="•"/>
                        <a:tabLst>
                          <a:tab pos="391795" algn="l"/>
                          <a:tab pos="392430" algn="l"/>
                        </a:tabLst>
                      </a:pPr>
                      <a:r>
                        <a:rPr sz="1800" i="1" spc="1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Each</a:t>
                      </a:r>
                      <a:r>
                        <a:rPr sz="1800" i="1" spc="1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chip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induces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20</a:t>
                      </a:r>
                      <a:r>
                        <a:rPr sz="1800" i="1" spc="12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-12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±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1.0ns </a:t>
                      </a:r>
                      <a:r>
                        <a:rPr sz="1800" i="1" spc="10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delay</a:t>
                      </a:r>
                      <a:r>
                        <a:rPr sz="1800" i="1" spc="1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from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end-to-end</a:t>
                      </a:r>
                      <a:r>
                        <a:rPr sz="1800" i="1" spc="12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-1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a </a:t>
                      </a:r>
                      <a:r>
                        <a:rPr sz="1800" i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delay</a:t>
                      </a:r>
                      <a:r>
                        <a:rPr sz="1800" i="1" spc="1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of</a:t>
                      </a:r>
                      <a:r>
                        <a:rPr sz="1800" i="1" spc="1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2±0.5ns</a:t>
                      </a:r>
                      <a:r>
                        <a:rPr sz="1800" i="1" spc="12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between</a:t>
                      </a:r>
                      <a:r>
                        <a:rPr sz="1800" i="1" spc="12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14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each </a:t>
                      </a:r>
                      <a:r>
                        <a:rPr sz="1800" i="1" spc="-4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tap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722">
                <a:tc gridSpan="3">
                  <a:txBody>
                    <a:bodyPr/>
                    <a:lstStyle/>
                    <a:p>
                      <a:pPr marL="360045" marR="164465" indent="-286385">
                        <a:lnSpc>
                          <a:spcPct val="100000"/>
                        </a:lnSpc>
                        <a:spcBef>
                          <a:spcPts val="1925"/>
                        </a:spcBef>
                        <a:buFont typeface="Arial MT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The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position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electrodes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were</a:t>
                      </a:r>
                      <a:r>
                        <a:rPr sz="1800" i="1" spc="1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tested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for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their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delays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between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the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taps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so </a:t>
                      </a:r>
                      <a:r>
                        <a:rPr sz="1800" i="1" spc="-4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as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to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remove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any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faulty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chips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that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are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inducing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incorrect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delays.</a:t>
                      </a:r>
                      <a:endParaRPr sz="1800">
                        <a:latin typeface="Georgia"/>
                        <a:cs typeface="Georgia"/>
                      </a:endParaRPr>
                    </a:p>
                    <a:p>
                      <a:pPr marL="360045" marR="233045" indent="-286385">
                        <a:lnSpc>
                          <a:spcPct val="100000"/>
                        </a:lnSpc>
                        <a:spcBef>
                          <a:spcPts val="2160"/>
                        </a:spcBef>
                        <a:buFont typeface="Arial MT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The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X-position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electrode</a:t>
                      </a:r>
                      <a:r>
                        <a:rPr sz="1800" i="1" spc="1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has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8</a:t>
                      </a:r>
                      <a:r>
                        <a:rPr sz="1800" i="1" spc="1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chips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i="1" spc="1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3</a:t>
                      </a:r>
                      <a:r>
                        <a:rPr sz="1800" i="1" spc="1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wires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shorted</a:t>
                      </a:r>
                      <a:r>
                        <a:rPr sz="1800" i="1" spc="1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between</a:t>
                      </a:r>
                      <a:r>
                        <a:rPr sz="1800" i="1" spc="1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each </a:t>
                      </a:r>
                      <a:r>
                        <a:rPr sz="1800" i="1" spc="-4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tap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-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(240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wires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in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total)</a:t>
                      </a:r>
                      <a:endParaRPr sz="1800">
                        <a:latin typeface="Georgia"/>
                        <a:cs typeface="Georgia"/>
                      </a:endParaRPr>
                    </a:p>
                    <a:p>
                      <a:pPr marL="360045" marR="535305" indent="-286385">
                        <a:lnSpc>
                          <a:spcPct val="100000"/>
                        </a:lnSpc>
                        <a:spcBef>
                          <a:spcPts val="2160"/>
                        </a:spcBef>
                        <a:buFont typeface="Arial MT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The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Y-position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has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4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chips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i="1" spc="1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2</a:t>
                      </a:r>
                      <a:r>
                        <a:rPr sz="1800" i="1" spc="15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strips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shorted</a:t>
                      </a:r>
                      <a:r>
                        <a:rPr sz="1800" i="1" spc="1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between</a:t>
                      </a:r>
                      <a:r>
                        <a:rPr sz="1800" i="1" spc="1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each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tap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-10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(80 </a:t>
                      </a:r>
                      <a:r>
                        <a:rPr sz="1800" i="1" spc="-41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strips</a:t>
                      </a:r>
                      <a:r>
                        <a:rPr sz="1800" i="1" spc="14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in</a:t>
                      </a:r>
                      <a:r>
                        <a:rPr sz="1800" i="1" spc="14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total).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2444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4376525" y="1056237"/>
            <a:ext cx="4476115" cy="2962910"/>
            <a:chOff x="4376525" y="1056237"/>
            <a:chExt cx="4476115" cy="29629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8835" y="1078204"/>
              <a:ext cx="4430877" cy="2918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6525" y="1056237"/>
              <a:ext cx="4475511" cy="2962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8105" y="683262"/>
            <a:ext cx="1763395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50" i="1" spc="-350" dirty="0">
                <a:solidFill>
                  <a:srgbClr val="10461A"/>
                </a:solidFill>
                <a:latin typeface="Arial"/>
                <a:cs typeface="Arial"/>
              </a:rPr>
              <a:t>R</a:t>
            </a:r>
            <a:r>
              <a:rPr sz="4150" i="1" spc="-225" dirty="0">
                <a:solidFill>
                  <a:srgbClr val="10461A"/>
                </a:solidFill>
                <a:latin typeface="Arial"/>
                <a:cs typeface="Arial"/>
              </a:rPr>
              <a:t>e</a:t>
            </a:r>
            <a:r>
              <a:rPr sz="4150" i="1" spc="60" dirty="0">
                <a:solidFill>
                  <a:srgbClr val="10461A"/>
                </a:solidFill>
                <a:latin typeface="Arial"/>
                <a:cs typeface="Arial"/>
              </a:rPr>
              <a:t>su</a:t>
            </a:r>
            <a:r>
              <a:rPr sz="4150" i="1" spc="10" dirty="0">
                <a:solidFill>
                  <a:srgbClr val="10461A"/>
                </a:solidFill>
                <a:latin typeface="Arial"/>
                <a:cs typeface="Arial"/>
              </a:rPr>
              <a:t>l</a:t>
            </a:r>
            <a:r>
              <a:rPr sz="4150" i="1" spc="130" dirty="0">
                <a:solidFill>
                  <a:srgbClr val="10461A"/>
                </a:solidFill>
                <a:latin typeface="Arial"/>
                <a:cs typeface="Arial"/>
              </a:rPr>
              <a:t>ts</a:t>
            </a:r>
            <a:endParaRPr sz="41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461" y="1668605"/>
            <a:ext cx="8896985" cy="2894965"/>
            <a:chOff x="125461" y="1668605"/>
            <a:chExt cx="8896985" cy="28949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461" y="1672016"/>
              <a:ext cx="4314232" cy="28879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5000" y="1681556"/>
              <a:ext cx="4295775" cy="2868930"/>
            </a:xfrm>
            <a:custGeom>
              <a:avLst/>
              <a:gdLst/>
              <a:ahLst/>
              <a:cxnLst/>
              <a:rect l="l" t="t" r="r" b="b"/>
              <a:pathLst>
                <a:path w="4295775" h="2868929">
                  <a:moveTo>
                    <a:pt x="0" y="0"/>
                  </a:moveTo>
                  <a:lnTo>
                    <a:pt x="4295152" y="0"/>
                  </a:lnTo>
                  <a:lnTo>
                    <a:pt x="4295152" y="2868841"/>
                  </a:lnTo>
                  <a:lnTo>
                    <a:pt x="0" y="2868841"/>
                  </a:lnTo>
                  <a:lnTo>
                    <a:pt x="0" y="0"/>
                  </a:lnTo>
                  <a:close/>
                </a:path>
              </a:pathLst>
            </a:custGeom>
            <a:ln w="19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4642" y="1668605"/>
              <a:ext cx="4567319" cy="2894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65802" y="1679765"/>
              <a:ext cx="4545330" cy="2872105"/>
            </a:xfrm>
            <a:custGeom>
              <a:avLst/>
              <a:gdLst/>
              <a:ahLst/>
              <a:cxnLst/>
              <a:rect l="l" t="t" r="r" b="b"/>
              <a:pathLst>
                <a:path w="4545330" h="2872104">
                  <a:moveTo>
                    <a:pt x="0" y="0"/>
                  </a:moveTo>
                  <a:lnTo>
                    <a:pt x="4544999" y="0"/>
                  </a:lnTo>
                  <a:lnTo>
                    <a:pt x="4544999" y="2872079"/>
                  </a:lnTo>
                  <a:lnTo>
                    <a:pt x="0" y="2872079"/>
                  </a:lnTo>
                  <a:lnTo>
                    <a:pt x="0" y="0"/>
                  </a:lnTo>
                  <a:close/>
                </a:path>
              </a:pathLst>
            </a:custGeom>
            <a:ln w="223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34243" y="4962961"/>
            <a:ext cx="7884795" cy="876935"/>
            <a:chOff x="534243" y="4962961"/>
            <a:chExt cx="7884795" cy="876935"/>
          </a:xfrm>
        </p:grpSpPr>
        <p:sp>
          <p:nvSpPr>
            <p:cNvPr id="10" name="object 10"/>
            <p:cNvSpPr/>
            <p:nvPr/>
          </p:nvSpPr>
          <p:spPr>
            <a:xfrm>
              <a:off x="542163" y="4970881"/>
              <a:ext cx="7868920" cy="861060"/>
            </a:xfrm>
            <a:custGeom>
              <a:avLst/>
              <a:gdLst/>
              <a:ahLst/>
              <a:cxnLst/>
              <a:rect l="l" t="t" r="r" b="b"/>
              <a:pathLst>
                <a:path w="7868920" h="861060">
                  <a:moveTo>
                    <a:pt x="7868882" y="0"/>
                  </a:moveTo>
                  <a:lnTo>
                    <a:pt x="0" y="0"/>
                  </a:lnTo>
                  <a:lnTo>
                    <a:pt x="0" y="860755"/>
                  </a:lnTo>
                  <a:lnTo>
                    <a:pt x="3934434" y="860755"/>
                  </a:lnTo>
                  <a:lnTo>
                    <a:pt x="7868882" y="860755"/>
                  </a:lnTo>
                  <a:lnTo>
                    <a:pt x="7868882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2163" y="4970881"/>
              <a:ext cx="7868920" cy="861060"/>
            </a:xfrm>
            <a:custGeom>
              <a:avLst/>
              <a:gdLst/>
              <a:ahLst/>
              <a:cxnLst/>
              <a:rect l="l" t="t" r="r" b="b"/>
              <a:pathLst>
                <a:path w="7868920" h="861060">
                  <a:moveTo>
                    <a:pt x="7868881" y="0"/>
                  </a:moveTo>
                  <a:lnTo>
                    <a:pt x="0" y="0"/>
                  </a:lnTo>
                  <a:lnTo>
                    <a:pt x="0" y="860755"/>
                  </a:lnTo>
                  <a:lnTo>
                    <a:pt x="3934434" y="860755"/>
                  </a:lnTo>
                  <a:lnTo>
                    <a:pt x="7868881" y="860755"/>
                  </a:lnTo>
                  <a:lnTo>
                    <a:pt x="7868881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2163" y="4970881"/>
              <a:ext cx="7868920" cy="861060"/>
            </a:xfrm>
            <a:custGeom>
              <a:avLst/>
              <a:gdLst/>
              <a:ahLst/>
              <a:cxnLst/>
              <a:rect l="l" t="t" r="r" b="b"/>
              <a:pathLst>
                <a:path w="7868920" h="861060">
                  <a:moveTo>
                    <a:pt x="3934434" y="860755"/>
                  </a:moveTo>
                  <a:lnTo>
                    <a:pt x="0" y="860755"/>
                  </a:lnTo>
                  <a:lnTo>
                    <a:pt x="0" y="0"/>
                  </a:lnTo>
                  <a:lnTo>
                    <a:pt x="7868881" y="0"/>
                  </a:lnTo>
                  <a:lnTo>
                    <a:pt x="7868881" y="860755"/>
                  </a:lnTo>
                  <a:lnTo>
                    <a:pt x="3934434" y="860755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42162" y="4970881"/>
            <a:ext cx="7868920" cy="861060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2952115" marR="177165" indent="-2776220">
              <a:lnSpc>
                <a:spcPct val="100000"/>
              </a:lnSpc>
              <a:spcBef>
                <a:spcPts val="1230"/>
              </a:spcBef>
            </a:pPr>
            <a:r>
              <a:rPr sz="1800" i="1" spc="125" dirty="0">
                <a:solidFill>
                  <a:srgbClr val="FFFFFF"/>
                </a:solidFill>
                <a:latin typeface="Georgia"/>
                <a:cs typeface="Georgia"/>
              </a:rPr>
              <a:t>Each</a:t>
            </a:r>
            <a:r>
              <a:rPr sz="1800" i="1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Georgia"/>
                <a:cs typeface="Georgia"/>
              </a:rPr>
              <a:t>tap</a:t>
            </a:r>
            <a:r>
              <a:rPr sz="1800" i="1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1800" i="1" spc="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800" i="1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90" dirty="0">
                <a:solidFill>
                  <a:srgbClr val="FFFFFF"/>
                </a:solidFill>
                <a:latin typeface="Georgia"/>
                <a:cs typeface="Georgia"/>
              </a:rPr>
              <a:t>chip</a:t>
            </a:r>
            <a:r>
              <a:rPr sz="1800" i="1" spc="1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100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800" i="1" spc="1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25" dirty="0">
                <a:solidFill>
                  <a:srgbClr val="FFFFFF"/>
                </a:solidFill>
                <a:latin typeface="Georgia"/>
                <a:cs typeface="Georgia"/>
              </a:rPr>
              <a:t>providing</a:t>
            </a:r>
            <a:r>
              <a:rPr sz="1800" i="1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35" dirty="0">
                <a:solidFill>
                  <a:srgbClr val="FFFFFF"/>
                </a:solidFill>
                <a:latin typeface="Georgia"/>
                <a:cs typeface="Georgia"/>
              </a:rPr>
              <a:t>2±0.5ns</a:t>
            </a:r>
            <a:r>
              <a:rPr sz="1800" i="1" spc="1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40" dirty="0">
                <a:solidFill>
                  <a:srgbClr val="FFFFFF"/>
                </a:solidFill>
                <a:latin typeface="Georgia"/>
                <a:cs typeface="Georgia"/>
              </a:rPr>
              <a:t>delay</a:t>
            </a:r>
            <a:r>
              <a:rPr sz="1800" i="1" spc="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FF"/>
                </a:solidFill>
                <a:latin typeface="Georgia"/>
                <a:cs typeface="Georgia"/>
              </a:rPr>
              <a:t>which</a:t>
            </a:r>
            <a:r>
              <a:rPr sz="1800" i="1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100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1800" i="1" spc="1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FFFFFF"/>
                </a:solidFill>
                <a:latin typeface="Georgia"/>
                <a:cs typeface="Georgia"/>
              </a:rPr>
              <a:t>within</a:t>
            </a:r>
            <a:r>
              <a:rPr sz="1800" i="1" spc="1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1800" i="1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70" dirty="0">
                <a:solidFill>
                  <a:srgbClr val="FFFFFF"/>
                </a:solidFill>
                <a:latin typeface="Georgia"/>
                <a:cs typeface="Georgia"/>
              </a:rPr>
              <a:t>prescribed</a:t>
            </a:r>
            <a:r>
              <a:rPr sz="1800" i="1" spc="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i="1" spc="65" dirty="0">
                <a:solidFill>
                  <a:srgbClr val="FFFFFF"/>
                </a:solidFill>
                <a:latin typeface="Georgia"/>
                <a:cs typeface="Georgia"/>
              </a:rPr>
              <a:t>values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1633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L</a:t>
            </a:r>
            <a:r>
              <a:rPr spc="25" dirty="0"/>
              <a:t>e</a:t>
            </a:r>
            <a:r>
              <a:rPr spc="185" dirty="0"/>
              <a:t>ak</a:t>
            </a:r>
            <a:r>
              <a:rPr spc="-860" dirty="0"/>
              <a:t> </a:t>
            </a:r>
            <a:r>
              <a:rPr spc="240" dirty="0"/>
              <a:t>T</a:t>
            </a:r>
            <a:r>
              <a:rPr spc="-130" dirty="0"/>
              <a:t>e</a:t>
            </a:r>
            <a:r>
              <a:rPr spc="215" dirty="0"/>
              <a:t>st</a:t>
            </a:r>
            <a:r>
              <a:rPr spc="-850" dirty="0"/>
              <a:t> </a:t>
            </a:r>
            <a:r>
              <a:rPr spc="114" dirty="0"/>
              <a:t>of </a:t>
            </a:r>
            <a:r>
              <a:rPr spc="85" dirty="0"/>
              <a:t> </a:t>
            </a:r>
            <a:r>
              <a:rPr spc="90" dirty="0"/>
              <a:t>Detector</a:t>
            </a:r>
            <a:r>
              <a:rPr spc="35" dirty="0"/>
              <a:t> </a:t>
            </a:r>
            <a:r>
              <a:rPr spc="150" dirty="0"/>
              <a:t>Chamber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1775" y="950025"/>
            <a:ext cx="2112010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50" i="1" spc="-185" dirty="0">
                <a:latin typeface="Arial"/>
                <a:cs typeface="Arial"/>
              </a:rPr>
              <a:t>L</a:t>
            </a:r>
            <a:r>
              <a:rPr sz="4150" i="1" spc="-190" dirty="0">
                <a:latin typeface="Arial"/>
                <a:cs typeface="Arial"/>
              </a:rPr>
              <a:t>e</a:t>
            </a:r>
            <a:r>
              <a:rPr sz="4150" i="1" spc="-200" dirty="0">
                <a:latin typeface="Arial"/>
                <a:cs typeface="Arial"/>
              </a:rPr>
              <a:t>a</a:t>
            </a:r>
            <a:r>
              <a:rPr sz="4150" i="1" spc="180" dirty="0">
                <a:latin typeface="Arial"/>
                <a:cs typeface="Arial"/>
              </a:rPr>
              <a:t>k</a:t>
            </a:r>
            <a:r>
              <a:rPr sz="4150" i="1" spc="-525" dirty="0">
                <a:latin typeface="Arial"/>
                <a:cs typeface="Arial"/>
              </a:rPr>
              <a:t> </a:t>
            </a:r>
            <a:r>
              <a:rPr sz="4150" i="1" spc="420" dirty="0">
                <a:latin typeface="Arial"/>
                <a:cs typeface="Arial"/>
              </a:rPr>
              <a:t>t</a:t>
            </a:r>
            <a:r>
              <a:rPr sz="4150" i="1" spc="-210" dirty="0">
                <a:latin typeface="Arial"/>
                <a:cs typeface="Arial"/>
              </a:rPr>
              <a:t>e</a:t>
            </a:r>
            <a:r>
              <a:rPr sz="4150" i="1" spc="130" dirty="0">
                <a:latin typeface="Arial"/>
                <a:cs typeface="Arial"/>
              </a:rPr>
              <a:t>st</a:t>
            </a:r>
            <a:endParaRPr sz="41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64080" y="297718"/>
            <a:ext cx="4325620" cy="6341110"/>
            <a:chOff x="4564080" y="297718"/>
            <a:chExt cx="4325620" cy="6341110"/>
          </a:xfrm>
        </p:grpSpPr>
        <p:sp>
          <p:nvSpPr>
            <p:cNvPr id="5" name="object 5"/>
            <p:cNvSpPr/>
            <p:nvPr/>
          </p:nvSpPr>
          <p:spPr>
            <a:xfrm>
              <a:off x="4572000" y="305638"/>
              <a:ext cx="4309745" cy="6325235"/>
            </a:xfrm>
            <a:custGeom>
              <a:avLst/>
              <a:gdLst/>
              <a:ahLst/>
              <a:cxnLst/>
              <a:rect l="l" t="t" r="r" b="b"/>
              <a:pathLst>
                <a:path w="4309745" h="6325234">
                  <a:moveTo>
                    <a:pt x="4309198" y="0"/>
                  </a:moveTo>
                  <a:lnTo>
                    <a:pt x="0" y="0"/>
                  </a:lnTo>
                  <a:lnTo>
                    <a:pt x="0" y="6324841"/>
                  </a:lnTo>
                  <a:lnTo>
                    <a:pt x="2154605" y="6324841"/>
                  </a:lnTo>
                  <a:lnTo>
                    <a:pt x="4309198" y="6324841"/>
                  </a:lnTo>
                  <a:lnTo>
                    <a:pt x="4309198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0" y="305638"/>
              <a:ext cx="4309745" cy="6325235"/>
            </a:xfrm>
            <a:custGeom>
              <a:avLst/>
              <a:gdLst/>
              <a:ahLst/>
              <a:cxnLst/>
              <a:rect l="l" t="t" r="r" b="b"/>
              <a:pathLst>
                <a:path w="4309745" h="6325234">
                  <a:moveTo>
                    <a:pt x="2154605" y="6324841"/>
                  </a:moveTo>
                  <a:lnTo>
                    <a:pt x="0" y="6324841"/>
                  </a:lnTo>
                  <a:lnTo>
                    <a:pt x="0" y="0"/>
                  </a:lnTo>
                  <a:lnTo>
                    <a:pt x="4309198" y="0"/>
                  </a:lnTo>
                  <a:lnTo>
                    <a:pt x="4309198" y="6324841"/>
                  </a:lnTo>
                  <a:lnTo>
                    <a:pt x="2154605" y="6324841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0" y="305638"/>
              <a:ext cx="4309745" cy="6325235"/>
            </a:xfrm>
            <a:custGeom>
              <a:avLst/>
              <a:gdLst/>
              <a:ahLst/>
              <a:cxnLst/>
              <a:rect l="l" t="t" r="r" b="b"/>
              <a:pathLst>
                <a:path w="4309745" h="6325234">
                  <a:moveTo>
                    <a:pt x="4309198" y="0"/>
                  </a:moveTo>
                  <a:lnTo>
                    <a:pt x="0" y="0"/>
                  </a:lnTo>
                  <a:lnTo>
                    <a:pt x="0" y="6324841"/>
                  </a:lnTo>
                  <a:lnTo>
                    <a:pt x="2154605" y="6324841"/>
                  </a:lnTo>
                  <a:lnTo>
                    <a:pt x="4309198" y="6324841"/>
                  </a:lnTo>
                  <a:lnTo>
                    <a:pt x="4309198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0" y="305638"/>
              <a:ext cx="4309745" cy="6325235"/>
            </a:xfrm>
            <a:custGeom>
              <a:avLst/>
              <a:gdLst/>
              <a:ahLst/>
              <a:cxnLst/>
              <a:rect l="l" t="t" r="r" b="b"/>
              <a:pathLst>
                <a:path w="4309745" h="6325234">
                  <a:moveTo>
                    <a:pt x="2154605" y="6324841"/>
                  </a:moveTo>
                  <a:lnTo>
                    <a:pt x="0" y="6324841"/>
                  </a:lnTo>
                  <a:lnTo>
                    <a:pt x="0" y="0"/>
                  </a:lnTo>
                  <a:lnTo>
                    <a:pt x="4309198" y="0"/>
                  </a:lnTo>
                  <a:lnTo>
                    <a:pt x="4309198" y="6324841"/>
                  </a:lnTo>
                  <a:lnTo>
                    <a:pt x="2154605" y="6324841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0" y="305638"/>
              <a:ext cx="4309745" cy="6325235"/>
            </a:xfrm>
            <a:custGeom>
              <a:avLst/>
              <a:gdLst/>
              <a:ahLst/>
              <a:cxnLst/>
              <a:rect l="l" t="t" r="r" b="b"/>
              <a:pathLst>
                <a:path w="4309745" h="6325234">
                  <a:moveTo>
                    <a:pt x="4309198" y="0"/>
                  </a:moveTo>
                  <a:lnTo>
                    <a:pt x="0" y="0"/>
                  </a:lnTo>
                  <a:lnTo>
                    <a:pt x="0" y="6324841"/>
                  </a:lnTo>
                  <a:lnTo>
                    <a:pt x="2154605" y="6324841"/>
                  </a:lnTo>
                  <a:lnTo>
                    <a:pt x="4309198" y="6324841"/>
                  </a:lnTo>
                  <a:lnTo>
                    <a:pt x="4309198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0" y="305638"/>
              <a:ext cx="4309745" cy="6325235"/>
            </a:xfrm>
            <a:custGeom>
              <a:avLst/>
              <a:gdLst/>
              <a:ahLst/>
              <a:cxnLst/>
              <a:rect l="l" t="t" r="r" b="b"/>
              <a:pathLst>
                <a:path w="4309745" h="6325234">
                  <a:moveTo>
                    <a:pt x="2154605" y="6324841"/>
                  </a:moveTo>
                  <a:lnTo>
                    <a:pt x="0" y="6324841"/>
                  </a:lnTo>
                  <a:lnTo>
                    <a:pt x="0" y="0"/>
                  </a:lnTo>
                  <a:lnTo>
                    <a:pt x="4309198" y="0"/>
                  </a:lnTo>
                  <a:lnTo>
                    <a:pt x="4309198" y="6324841"/>
                  </a:lnTo>
                  <a:lnTo>
                    <a:pt x="2154605" y="6324841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0" y="305638"/>
              <a:ext cx="4309745" cy="6325235"/>
            </a:xfrm>
            <a:custGeom>
              <a:avLst/>
              <a:gdLst/>
              <a:ahLst/>
              <a:cxnLst/>
              <a:rect l="l" t="t" r="r" b="b"/>
              <a:pathLst>
                <a:path w="4309745" h="6325234">
                  <a:moveTo>
                    <a:pt x="4309198" y="0"/>
                  </a:moveTo>
                  <a:lnTo>
                    <a:pt x="0" y="0"/>
                  </a:lnTo>
                  <a:lnTo>
                    <a:pt x="0" y="6324841"/>
                  </a:lnTo>
                  <a:lnTo>
                    <a:pt x="2154605" y="6324841"/>
                  </a:lnTo>
                  <a:lnTo>
                    <a:pt x="4309198" y="6324841"/>
                  </a:lnTo>
                  <a:lnTo>
                    <a:pt x="4309198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2000" y="305638"/>
              <a:ext cx="4309745" cy="6325235"/>
            </a:xfrm>
            <a:custGeom>
              <a:avLst/>
              <a:gdLst/>
              <a:ahLst/>
              <a:cxnLst/>
              <a:rect l="l" t="t" r="r" b="b"/>
              <a:pathLst>
                <a:path w="4309745" h="6325234">
                  <a:moveTo>
                    <a:pt x="2154605" y="6324841"/>
                  </a:moveTo>
                  <a:lnTo>
                    <a:pt x="0" y="6324841"/>
                  </a:lnTo>
                  <a:lnTo>
                    <a:pt x="0" y="0"/>
                  </a:lnTo>
                  <a:lnTo>
                    <a:pt x="4309198" y="0"/>
                  </a:lnTo>
                  <a:lnTo>
                    <a:pt x="4309198" y="6324841"/>
                  </a:lnTo>
                  <a:lnTo>
                    <a:pt x="2154605" y="6324841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49304" y="12483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9304" y="261998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9304" y="42659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00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1840" marR="16891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The </a:t>
            </a:r>
            <a:r>
              <a:rPr spc="215" dirty="0"/>
              <a:t>MWPC</a:t>
            </a:r>
            <a:r>
              <a:rPr spc="135" dirty="0"/>
              <a:t> </a:t>
            </a:r>
            <a:r>
              <a:rPr spc="100" dirty="0"/>
              <a:t>is</a:t>
            </a:r>
            <a:r>
              <a:rPr spc="140" dirty="0"/>
              <a:t> </a:t>
            </a:r>
            <a:r>
              <a:rPr spc="65" dirty="0"/>
              <a:t>kept</a:t>
            </a:r>
            <a:r>
              <a:rPr spc="135" dirty="0"/>
              <a:t> </a:t>
            </a:r>
            <a:r>
              <a:rPr spc="85" dirty="0"/>
              <a:t>inside</a:t>
            </a:r>
            <a:r>
              <a:rPr spc="145" dirty="0"/>
              <a:t> </a:t>
            </a:r>
            <a:r>
              <a:rPr spc="-15" dirty="0"/>
              <a:t>a </a:t>
            </a:r>
            <a:r>
              <a:rPr spc="-10" dirty="0"/>
              <a:t> </a:t>
            </a:r>
            <a:r>
              <a:rPr spc="75" dirty="0"/>
              <a:t>vacuum</a:t>
            </a:r>
            <a:r>
              <a:rPr spc="135" dirty="0"/>
              <a:t> </a:t>
            </a:r>
            <a:r>
              <a:rPr spc="80" dirty="0"/>
              <a:t>chamber</a:t>
            </a:r>
            <a:r>
              <a:rPr spc="135" dirty="0"/>
              <a:t> </a:t>
            </a:r>
            <a:r>
              <a:rPr spc="25" dirty="0"/>
              <a:t>and</a:t>
            </a:r>
            <a:r>
              <a:rPr spc="135" dirty="0"/>
              <a:t> </a:t>
            </a:r>
            <a:r>
              <a:rPr spc="75" dirty="0"/>
              <a:t>both</a:t>
            </a:r>
            <a:r>
              <a:rPr spc="135" dirty="0"/>
              <a:t> </a:t>
            </a:r>
            <a:r>
              <a:rPr spc="45" dirty="0"/>
              <a:t>are </a:t>
            </a:r>
            <a:r>
              <a:rPr spc="50" dirty="0"/>
              <a:t> </a:t>
            </a:r>
            <a:r>
              <a:rPr spc="75" dirty="0"/>
              <a:t>simultaneously</a:t>
            </a:r>
            <a:r>
              <a:rPr spc="120" dirty="0"/>
              <a:t> </a:t>
            </a:r>
            <a:r>
              <a:rPr spc="55" dirty="0"/>
              <a:t>pumped</a:t>
            </a:r>
            <a:r>
              <a:rPr spc="114" dirty="0"/>
              <a:t> </a:t>
            </a:r>
            <a:r>
              <a:rPr spc="60" dirty="0"/>
              <a:t>down</a:t>
            </a:r>
            <a:r>
              <a:rPr spc="120" dirty="0"/>
              <a:t> </a:t>
            </a:r>
            <a:r>
              <a:rPr spc="75" dirty="0"/>
              <a:t>to </a:t>
            </a:r>
            <a:r>
              <a:rPr spc="-420" dirty="0"/>
              <a:t> </a:t>
            </a:r>
            <a:r>
              <a:rPr spc="70" dirty="0"/>
              <a:t>high</a:t>
            </a:r>
            <a:r>
              <a:rPr spc="135" dirty="0"/>
              <a:t> </a:t>
            </a:r>
            <a:r>
              <a:rPr spc="65" dirty="0"/>
              <a:t>vacuum.</a:t>
            </a:r>
          </a:p>
          <a:p>
            <a:pPr marL="4561840" marR="5080">
              <a:lnSpc>
                <a:spcPct val="100000"/>
              </a:lnSpc>
              <a:spcBef>
                <a:spcPts val="2160"/>
              </a:spcBef>
            </a:pPr>
            <a:r>
              <a:rPr spc="215" dirty="0"/>
              <a:t>MWPC</a:t>
            </a:r>
            <a:r>
              <a:rPr spc="130" dirty="0"/>
              <a:t> </a:t>
            </a:r>
            <a:r>
              <a:rPr spc="100" dirty="0"/>
              <a:t>is</a:t>
            </a:r>
            <a:r>
              <a:rPr spc="140" dirty="0"/>
              <a:t> </a:t>
            </a:r>
            <a:r>
              <a:rPr spc="70" dirty="0"/>
              <a:t>isolated</a:t>
            </a:r>
            <a:r>
              <a:rPr spc="135" dirty="0"/>
              <a:t> </a:t>
            </a:r>
            <a:r>
              <a:rPr spc="105" dirty="0"/>
              <a:t>from</a:t>
            </a:r>
            <a:r>
              <a:rPr spc="140" dirty="0"/>
              <a:t> </a:t>
            </a:r>
            <a:r>
              <a:rPr spc="105" dirty="0"/>
              <a:t>the </a:t>
            </a:r>
            <a:r>
              <a:rPr spc="110" dirty="0"/>
              <a:t> </a:t>
            </a:r>
            <a:r>
              <a:rPr spc="75" dirty="0"/>
              <a:t>vacuum </a:t>
            </a:r>
            <a:r>
              <a:rPr spc="80" dirty="0"/>
              <a:t>chamber </a:t>
            </a:r>
            <a:r>
              <a:rPr spc="25" dirty="0"/>
              <a:t>and </a:t>
            </a:r>
            <a:r>
              <a:rPr spc="-15" dirty="0"/>
              <a:t>a</a:t>
            </a:r>
            <a:r>
              <a:rPr spc="-10" dirty="0"/>
              <a:t> </a:t>
            </a:r>
            <a:r>
              <a:rPr spc="55" dirty="0"/>
              <a:t>steady </a:t>
            </a:r>
            <a:r>
              <a:rPr spc="60" dirty="0"/>
              <a:t> </a:t>
            </a:r>
            <a:r>
              <a:rPr spc="70" dirty="0"/>
              <a:t>flow</a:t>
            </a:r>
            <a:r>
              <a:rPr spc="135" dirty="0"/>
              <a:t> </a:t>
            </a:r>
            <a:r>
              <a:rPr spc="155" dirty="0"/>
              <a:t>of</a:t>
            </a:r>
            <a:r>
              <a:rPr spc="135" dirty="0"/>
              <a:t> </a:t>
            </a:r>
            <a:r>
              <a:rPr spc="15" dirty="0"/>
              <a:t>gas</a:t>
            </a:r>
            <a:r>
              <a:rPr spc="135" dirty="0"/>
              <a:t> </a:t>
            </a:r>
            <a:r>
              <a:rPr spc="105" dirty="0"/>
              <a:t>is</a:t>
            </a:r>
            <a:r>
              <a:rPr spc="130" dirty="0"/>
              <a:t> </a:t>
            </a:r>
            <a:r>
              <a:rPr spc="55" dirty="0"/>
              <a:t>maintained</a:t>
            </a:r>
            <a:r>
              <a:rPr spc="130" dirty="0"/>
              <a:t> </a:t>
            </a:r>
            <a:r>
              <a:rPr spc="25" dirty="0"/>
              <a:t>and</a:t>
            </a:r>
            <a:r>
              <a:rPr spc="135" dirty="0"/>
              <a:t> </a:t>
            </a:r>
            <a:r>
              <a:rPr spc="15" dirty="0"/>
              <a:t>any </a:t>
            </a:r>
            <a:r>
              <a:rPr spc="-420" dirty="0"/>
              <a:t> </a:t>
            </a:r>
            <a:r>
              <a:rPr spc="60" dirty="0"/>
              <a:t>deterioration</a:t>
            </a:r>
            <a:r>
              <a:rPr spc="130" dirty="0"/>
              <a:t> </a:t>
            </a:r>
            <a:r>
              <a:rPr spc="60" dirty="0"/>
              <a:t>in</a:t>
            </a:r>
            <a:r>
              <a:rPr spc="140" dirty="0"/>
              <a:t> </a:t>
            </a:r>
            <a:r>
              <a:rPr spc="105" dirty="0"/>
              <a:t>the</a:t>
            </a:r>
            <a:r>
              <a:rPr spc="140" dirty="0"/>
              <a:t> </a:t>
            </a:r>
            <a:r>
              <a:rPr spc="80" dirty="0"/>
              <a:t>chamber </a:t>
            </a:r>
            <a:r>
              <a:rPr spc="85" dirty="0"/>
              <a:t> </a:t>
            </a:r>
            <a:r>
              <a:rPr spc="75" dirty="0"/>
              <a:t>vacuum</a:t>
            </a:r>
            <a:r>
              <a:rPr spc="135" dirty="0"/>
              <a:t> </a:t>
            </a:r>
            <a:r>
              <a:rPr spc="100" dirty="0"/>
              <a:t>is</a:t>
            </a:r>
            <a:r>
              <a:rPr spc="140" dirty="0"/>
              <a:t> </a:t>
            </a:r>
            <a:r>
              <a:rPr spc="80" dirty="0"/>
              <a:t>noticed.</a:t>
            </a:r>
          </a:p>
          <a:p>
            <a:pPr marL="4561840" marR="70485">
              <a:lnSpc>
                <a:spcPct val="100000"/>
              </a:lnSpc>
              <a:spcBef>
                <a:spcPts val="2160"/>
              </a:spcBef>
            </a:pPr>
            <a:r>
              <a:rPr spc="100" dirty="0"/>
              <a:t>Leak</a:t>
            </a:r>
            <a:r>
              <a:rPr spc="130" dirty="0"/>
              <a:t> </a:t>
            </a:r>
            <a:r>
              <a:rPr spc="55" dirty="0"/>
              <a:t>testing</a:t>
            </a:r>
            <a:r>
              <a:rPr spc="125" dirty="0"/>
              <a:t> </a:t>
            </a:r>
            <a:r>
              <a:rPr spc="110" dirty="0"/>
              <a:t>shows</a:t>
            </a:r>
            <a:r>
              <a:rPr spc="130" dirty="0"/>
              <a:t> </a:t>
            </a:r>
            <a:r>
              <a:rPr spc="90" dirty="0"/>
              <a:t>no</a:t>
            </a:r>
            <a:r>
              <a:rPr spc="130" dirty="0"/>
              <a:t> </a:t>
            </a:r>
            <a:r>
              <a:rPr spc="75" dirty="0"/>
              <a:t>noticeable </a:t>
            </a:r>
            <a:r>
              <a:rPr spc="-420" dirty="0"/>
              <a:t> </a:t>
            </a:r>
            <a:r>
              <a:rPr spc="70" dirty="0"/>
              <a:t>leak</a:t>
            </a:r>
            <a:r>
              <a:rPr spc="125" dirty="0"/>
              <a:t> </a:t>
            </a:r>
            <a:r>
              <a:rPr spc="90" dirty="0"/>
              <a:t>when</a:t>
            </a:r>
            <a:r>
              <a:rPr spc="135" dirty="0"/>
              <a:t> </a:t>
            </a:r>
            <a:r>
              <a:rPr spc="105" dirty="0"/>
              <a:t>the</a:t>
            </a:r>
            <a:r>
              <a:rPr spc="135" dirty="0"/>
              <a:t> </a:t>
            </a:r>
            <a:r>
              <a:rPr spc="75" dirty="0"/>
              <a:t>vacuum</a:t>
            </a:r>
            <a:r>
              <a:rPr spc="135" dirty="0"/>
              <a:t> </a:t>
            </a:r>
            <a:r>
              <a:rPr spc="80" dirty="0"/>
              <a:t>chamber </a:t>
            </a:r>
            <a:r>
              <a:rPr spc="85" dirty="0"/>
              <a:t> </a:t>
            </a:r>
            <a:r>
              <a:rPr spc="45" dirty="0"/>
              <a:t>was</a:t>
            </a:r>
            <a:r>
              <a:rPr spc="125" dirty="0"/>
              <a:t> </a:t>
            </a:r>
            <a:r>
              <a:rPr spc="55" dirty="0"/>
              <a:t>operated</a:t>
            </a:r>
            <a:r>
              <a:rPr spc="125" dirty="0"/>
              <a:t> </a:t>
            </a:r>
            <a:r>
              <a:rPr spc="5" dirty="0"/>
              <a:t>at</a:t>
            </a:r>
            <a:r>
              <a:rPr spc="125" dirty="0"/>
              <a:t> </a:t>
            </a:r>
            <a:r>
              <a:rPr spc="50" dirty="0"/>
              <a:t>4x10</a:t>
            </a:r>
            <a:r>
              <a:rPr spc="50" dirty="0">
                <a:latin typeface="Arial"/>
                <a:cs typeface="Arial"/>
              </a:rPr>
              <a:t>−</a:t>
            </a:r>
            <a:r>
              <a:rPr spc="50" dirty="0"/>
              <a:t>6mbar</a:t>
            </a:r>
            <a:r>
              <a:rPr spc="130" dirty="0"/>
              <a:t> </a:t>
            </a:r>
            <a:r>
              <a:rPr spc="25" dirty="0"/>
              <a:t>and </a:t>
            </a:r>
            <a:r>
              <a:rPr spc="-420" dirty="0"/>
              <a:t> </a:t>
            </a:r>
            <a:r>
              <a:rPr spc="-15" dirty="0"/>
              <a:t>a</a:t>
            </a:r>
            <a:r>
              <a:rPr spc="-10" dirty="0"/>
              <a:t> </a:t>
            </a:r>
            <a:r>
              <a:rPr spc="55" dirty="0"/>
              <a:t>steady </a:t>
            </a:r>
            <a:r>
              <a:rPr spc="70" dirty="0"/>
              <a:t>flow </a:t>
            </a:r>
            <a:r>
              <a:rPr spc="155" dirty="0"/>
              <a:t>of </a:t>
            </a:r>
            <a:r>
              <a:rPr spc="45" dirty="0"/>
              <a:t>5mbar </a:t>
            </a:r>
            <a:r>
              <a:rPr spc="100" dirty="0"/>
              <a:t>is </a:t>
            </a:r>
            <a:r>
              <a:rPr spc="105" dirty="0"/>
              <a:t> </a:t>
            </a:r>
            <a:r>
              <a:rPr spc="55" dirty="0"/>
              <a:t>maintained</a:t>
            </a:r>
            <a:r>
              <a:rPr spc="130" dirty="0"/>
              <a:t> </a:t>
            </a:r>
            <a:r>
              <a:rPr spc="60" dirty="0"/>
              <a:t>in</a:t>
            </a:r>
            <a:r>
              <a:rPr spc="135" dirty="0"/>
              <a:t> </a:t>
            </a:r>
            <a:r>
              <a:rPr spc="105" dirty="0"/>
              <a:t>the</a:t>
            </a:r>
            <a:r>
              <a:rPr spc="135" dirty="0"/>
              <a:t> </a:t>
            </a:r>
            <a:r>
              <a:rPr spc="175" dirty="0"/>
              <a:t>MWPC.</a:t>
            </a: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445" y="1949043"/>
            <a:ext cx="4114444" cy="40179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7465" y="2834300"/>
            <a:ext cx="4085590" cy="972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200" i="1" spc="-645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6200" i="1" spc="-25" dirty="0">
                <a:solidFill>
                  <a:srgbClr val="001F5F"/>
                </a:solidFill>
                <a:latin typeface="Arial"/>
                <a:cs typeface="Arial"/>
              </a:rPr>
              <a:t>ource</a:t>
            </a:r>
            <a:r>
              <a:rPr sz="6200" i="1" spc="-7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200" i="1" spc="-190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6200" i="1" spc="-185" dirty="0">
                <a:solidFill>
                  <a:srgbClr val="001F5F"/>
                </a:solidFill>
                <a:latin typeface="Arial"/>
                <a:cs typeface="Arial"/>
              </a:rPr>
              <a:t>e</a:t>
            </a:r>
            <a:r>
              <a:rPr sz="6200" i="1" spc="210" dirty="0">
                <a:solidFill>
                  <a:srgbClr val="001F5F"/>
                </a:solidFill>
                <a:latin typeface="Arial"/>
                <a:cs typeface="Arial"/>
              </a:rPr>
              <a:t>st</a:t>
            </a:r>
            <a:endParaRPr sz="6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7854" y="736538"/>
            <a:ext cx="2726690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50" i="1" spc="-445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4150" i="1" spc="-55" dirty="0">
                <a:solidFill>
                  <a:srgbClr val="001F5F"/>
                </a:solidFill>
                <a:latin typeface="Arial"/>
                <a:cs typeface="Arial"/>
              </a:rPr>
              <a:t>o</a:t>
            </a:r>
            <a:r>
              <a:rPr sz="4150" i="1" spc="-25" dirty="0">
                <a:solidFill>
                  <a:srgbClr val="001F5F"/>
                </a:solidFill>
                <a:latin typeface="Arial"/>
                <a:cs typeface="Arial"/>
              </a:rPr>
              <a:t>urce</a:t>
            </a:r>
            <a:r>
              <a:rPr sz="4150" i="1" spc="-5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4150" i="1" spc="-7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4150" i="1" spc="-210" dirty="0">
                <a:solidFill>
                  <a:srgbClr val="001F5F"/>
                </a:solidFill>
                <a:latin typeface="Arial"/>
                <a:cs typeface="Arial"/>
              </a:rPr>
              <a:t>e</a:t>
            </a:r>
            <a:r>
              <a:rPr sz="4150" i="1" spc="130" dirty="0">
                <a:solidFill>
                  <a:srgbClr val="001F5F"/>
                </a:solidFill>
                <a:latin typeface="Arial"/>
                <a:cs typeface="Arial"/>
              </a:rPr>
              <a:t>st</a:t>
            </a:r>
            <a:endParaRPr sz="41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5546" y="1640141"/>
            <a:ext cx="4675505" cy="4735830"/>
            <a:chOff x="385546" y="1640141"/>
            <a:chExt cx="4675505" cy="4735830"/>
          </a:xfrm>
        </p:grpSpPr>
        <p:sp>
          <p:nvSpPr>
            <p:cNvPr id="5" name="object 5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4659477" y="0"/>
                  </a:moveTo>
                  <a:lnTo>
                    <a:pt x="0" y="0"/>
                  </a:lnTo>
                  <a:lnTo>
                    <a:pt x="0" y="4719955"/>
                  </a:lnTo>
                  <a:lnTo>
                    <a:pt x="2329916" y="4719955"/>
                  </a:lnTo>
                  <a:lnTo>
                    <a:pt x="4659477" y="4719955"/>
                  </a:lnTo>
                  <a:lnTo>
                    <a:pt x="4659477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484" y="1648079"/>
              <a:ext cx="4659630" cy="4719955"/>
            </a:xfrm>
            <a:custGeom>
              <a:avLst/>
              <a:gdLst/>
              <a:ahLst/>
              <a:cxnLst/>
              <a:rect l="l" t="t" r="r" b="b"/>
              <a:pathLst>
                <a:path w="4659630" h="4719955">
                  <a:moveTo>
                    <a:pt x="2329916" y="4719955"/>
                  </a:moveTo>
                  <a:lnTo>
                    <a:pt x="0" y="4719955"/>
                  </a:lnTo>
                  <a:lnTo>
                    <a:pt x="0" y="0"/>
                  </a:lnTo>
                  <a:lnTo>
                    <a:pt x="4659477" y="0"/>
                  </a:lnTo>
                  <a:lnTo>
                    <a:pt x="4659477" y="4719955"/>
                  </a:lnTo>
                  <a:lnTo>
                    <a:pt x="2329916" y="4719955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1144" y="2610980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9FF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144" y="3433940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9FF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144" y="4256900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9FF33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4222" y="2623934"/>
            <a:ext cx="3970654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2729">
              <a:lnSpc>
                <a:spcPct val="100000"/>
              </a:lnSpc>
              <a:spcBef>
                <a:spcPts val="100"/>
              </a:spcBef>
            </a:pPr>
            <a:r>
              <a:rPr sz="1800" i="1" spc="100" dirty="0">
                <a:solidFill>
                  <a:srgbClr val="8CFD00"/>
                </a:solidFill>
                <a:latin typeface="Georgia"/>
                <a:cs typeface="Georgia"/>
              </a:rPr>
              <a:t>Performance </a:t>
            </a:r>
            <a:r>
              <a:rPr sz="1800" i="1" spc="155" dirty="0">
                <a:solidFill>
                  <a:srgbClr val="8CFD00"/>
                </a:solidFill>
                <a:latin typeface="Georgia"/>
                <a:cs typeface="Georgia"/>
              </a:rPr>
              <a:t>of </a:t>
            </a:r>
            <a:r>
              <a:rPr sz="1800" i="1" spc="215" dirty="0">
                <a:solidFill>
                  <a:srgbClr val="8CFD00"/>
                </a:solidFill>
                <a:latin typeface="Georgia"/>
                <a:cs typeface="Georgia"/>
              </a:rPr>
              <a:t>MWPC </a:t>
            </a:r>
            <a:r>
              <a:rPr sz="1800" i="1" spc="100" dirty="0">
                <a:solidFill>
                  <a:srgbClr val="8CFD00"/>
                </a:solidFill>
                <a:latin typeface="Georgia"/>
                <a:cs typeface="Georgia"/>
              </a:rPr>
              <a:t>is </a:t>
            </a:r>
            <a:r>
              <a:rPr sz="1800" i="1" spc="35" dirty="0">
                <a:solidFill>
                  <a:srgbClr val="8CFD00"/>
                </a:solidFill>
                <a:latin typeface="Georgia"/>
                <a:cs typeface="Georgia"/>
              </a:rPr>
              <a:t>being </a:t>
            </a:r>
            <a:r>
              <a:rPr sz="1800" i="1" spc="4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85" dirty="0">
                <a:solidFill>
                  <a:srgbClr val="8CFD00"/>
                </a:solidFill>
                <a:latin typeface="Georgia"/>
                <a:cs typeface="Georgia"/>
              </a:rPr>
              <a:t>tested</a:t>
            </a: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55" dirty="0">
                <a:solidFill>
                  <a:srgbClr val="8CFD00"/>
                </a:solidFill>
                <a:latin typeface="Georgia"/>
                <a:cs typeface="Georgia"/>
              </a:rPr>
              <a:t>using</a:t>
            </a: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-15" dirty="0">
                <a:solidFill>
                  <a:srgbClr val="8CFD00"/>
                </a:solidFill>
                <a:latin typeface="Georgia"/>
                <a:cs typeface="Georgia"/>
              </a:rPr>
              <a:t>a</a:t>
            </a:r>
            <a:r>
              <a:rPr sz="1800" i="1" spc="13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100" dirty="0">
                <a:solidFill>
                  <a:srgbClr val="8CFD00"/>
                </a:solidFill>
                <a:latin typeface="Georgia"/>
                <a:cs typeface="Georgia"/>
              </a:rPr>
              <a:t>fission</a:t>
            </a: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110" dirty="0">
                <a:solidFill>
                  <a:srgbClr val="8CFD00"/>
                </a:solidFill>
                <a:latin typeface="Georgia"/>
                <a:cs typeface="Georgia"/>
              </a:rPr>
              <a:t>source</a:t>
            </a:r>
            <a:r>
              <a:rPr sz="1800" i="1" spc="15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85" dirty="0">
                <a:solidFill>
                  <a:srgbClr val="8CFD00"/>
                </a:solidFill>
                <a:latin typeface="Georgia"/>
                <a:cs typeface="Georgia"/>
              </a:rPr>
              <a:t>test</a:t>
            </a:r>
            <a:endParaRPr sz="1800">
              <a:latin typeface="Georgia"/>
              <a:cs typeface="Georgia"/>
            </a:endParaRPr>
          </a:p>
          <a:p>
            <a:pPr marL="12700" marR="46355">
              <a:lnSpc>
                <a:spcPct val="100000"/>
              </a:lnSpc>
              <a:spcBef>
                <a:spcPts val="2160"/>
              </a:spcBef>
            </a:pPr>
            <a:r>
              <a:rPr sz="1800" i="1" spc="95" dirty="0">
                <a:solidFill>
                  <a:srgbClr val="8CFD00"/>
                </a:solidFill>
                <a:latin typeface="Georgia"/>
                <a:cs typeface="Georgia"/>
              </a:rPr>
              <a:t>Cf-252</a:t>
            </a:r>
            <a:r>
              <a:rPr sz="1800" i="1" spc="12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80" dirty="0">
                <a:solidFill>
                  <a:srgbClr val="8CFD00"/>
                </a:solidFill>
                <a:latin typeface="Georgia"/>
                <a:cs typeface="Georgia"/>
              </a:rPr>
              <a:t>spontaneous</a:t>
            </a: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100" dirty="0">
                <a:solidFill>
                  <a:srgbClr val="8CFD00"/>
                </a:solidFill>
                <a:latin typeface="Georgia"/>
                <a:cs typeface="Georgia"/>
              </a:rPr>
              <a:t>fission</a:t>
            </a:r>
            <a:r>
              <a:rPr sz="1800" i="1" spc="12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110" dirty="0">
                <a:solidFill>
                  <a:srgbClr val="8CFD00"/>
                </a:solidFill>
                <a:latin typeface="Georgia"/>
                <a:cs typeface="Georgia"/>
              </a:rPr>
              <a:t>source </a:t>
            </a:r>
            <a:r>
              <a:rPr sz="1800" i="1" spc="-41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8CFD00"/>
                </a:solidFill>
                <a:latin typeface="Georgia"/>
                <a:cs typeface="Georgia"/>
              </a:rPr>
              <a:t>with</a:t>
            </a: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8CFD00"/>
                </a:solidFill>
                <a:latin typeface="Georgia"/>
                <a:cs typeface="Georgia"/>
              </a:rPr>
              <a:t>strength</a:t>
            </a: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100" dirty="0">
                <a:solidFill>
                  <a:srgbClr val="8CFD00"/>
                </a:solidFill>
                <a:latin typeface="Georgia"/>
                <a:cs typeface="Georgia"/>
              </a:rPr>
              <a:t>0.1µCi</a:t>
            </a: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8CFD00"/>
                </a:solidFill>
                <a:latin typeface="Georgia"/>
                <a:cs typeface="Georgia"/>
              </a:rPr>
              <a:t>used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2160"/>
              </a:spcBef>
            </a:pP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The </a:t>
            </a:r>
            <a:r>
              <a:rPr sz="1800" i="1" spc="110" dirty="0">
                <a:solidFill>
                  <a:srgbClr val="8CFD00"/>
                </a:solidFill>
                <a:latin typeface="Georgia"/>
                <a:cs typeface="Georgia"/>
              </a:rPr>
              <a:t>source </a:t>
            </a:r>
            <a:r>
              <a:rPr sz="1800" i="1" spc="100" dirty="0">
                <a:solidFill>
                  <a:srgbClr val="8CFD00"/>
                </a:solidFill>
                <a:latin typeface="Georgia"/>
                <a:cs typeface="Georgia"/>
              </a:rPr>
              <a:t>is </a:t>
            </a:r>
            <a:r>
              <a:rPr sz="1800" i="1" spc="65" dirty="0">
                <a:solidFill>
                  <a:srgbClr val="8CFD00"/>
                </a:solidFill>
                <a:latin typeface="Georgia"/>
                <a:cs typeface="Georgia"/>
              </a:rPr>
              <a:t>kept </a:t>
            </a:r>
            <a:r>
              <a:rPr sz="1800" i="1" spc="5" dirty="0">
                <a:solidFill>
                  <a:srgbClr val="8CFD00"/>
                </a:solidFill>
                <a:latin typeface="Georgia"/>
                <a:cs typeface="Georgia"/>
              </a:rPr>
              <a:t>at</a:t>
            </a:r>
            <a:r>
              <a:rPr sz="1800" i="1" spc="1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-15" dirty="0">
                <a:solidFill>
                  <a:srgbClr val="8CFD00"/>
                </a:solidFill>
                <a:latin typeface="Georgia"/>
                <a:cs typeface="Georgia"/>
              </a:rPr>
              <a:t>a</a:t>
            </a:r>
            <a:r>
              <a:rPr sz="1800" i="1" spc="-1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80" dirty="0">
                <a:solidFill>
                  <a:srgbClr val="8CFD00"/>
                </a:solidFill>
                <a:latin typeface="Georgia"/>
                <a:cs typeface="Georgia"/>
              </a:rPr>
              <a:t>distance </a:t>
            </a:r>
            <a:r>
              <a:rPr sz="1800" i="1" spc="155" dirty="0">
                <a:solidFill>
                  <a:srgbClr val="8CFD00"/>
                </a:solidFill>
                <a:latin typeface="Georgia"/>
                <a:cs typeface="Georgia"/>
              </a:rPr>
              <a:t>of </a:t>
            </a:r>
            <a:r>
              <a:rPr sz="1800" i="1" spc="-42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40" dirty="0">
                <a:solidFill>
                  <a:srgbClr val="8CFD00"/>
                </a:solidFill>
                <a:latin typeface="Georgia"/>
                <a:cs typeface="Georgia"/>
              </a:rPr>
              <a:t>about</a:t>
            </a:r>
            <a:r>
              <a:rPr sz="1800" i="1" spc="14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85" dirty="0">
                <a:solidFill>
                  <a:srgbClr val="8CFD00"/>
                </a:solidFill>
                <a:latin typeface="Georgia"/>
                <a:cs typeface="Georgia"/>
              </a:rPr>
              <a:t>20cm</a:t>
            </a: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8CFD00"/>
                </a:solidFill>
                <a:latin typeface="Georgia"/>
                <a:cs typeface="Georgia"/>
              </a:rPr>
              <a:t>from</a:t>
            </a: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8CFD00"/>
                </a:solidFill>
                <a:latin typeface="Georgia"/>
                <a:cs typeface="Georgia"/>
              </a:rPr>
              <a:t>the</a:t>
            </a:r>
            <a:r>
              <a:rPr sz="1800" i="1" spc="14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215" dirty="0">
                <a:solidFill>
                  <a:srgbClr val="8CFD00"/>
                </a:solidFill>
                <a:latin typeface="Georgia"/>
                <a:cs typeface="Georgia"/>
              </a:rPr>
              <a:t>MWPC</a:t>
            </a: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30" dirty="0">
                <a:solidFill>
                  <a:srgbClr val="8CFD00"/>
                </a:solidFill>
                <a:latin typeface="Georgia"/>
                <a:cs typeface="Georgia"/>
              </a:rPr>
              <a:t>and </a:t>
            </a:r>
            <a:r>
              <a:rPr sz="1800" i="1" spc="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8CFD00"/>
                </a:solidFill>
                <a:latin typeface="Georgia"/>
                <a:cs typeface="Georgia"/>
              </a:rPr>
              <a:t>Iso-butane</a:t>
            </a:r>
            <a:r>
              <a:rPr sz="1800" i="1" spc="13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20" dirty="0">
                <a:solidFill>
                  <a:srgbClr val="8CFD00"/>
                </a:solidFill>
                <a:latin typeface="Georgia"/>
                <a:cs typeface="Georgia"/>
              </a:rPr>
              <a:t>gas</a:t>
            </a:r>
            <a:r>
              <a:rPr sz="1800" i="1" spc="13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85" dirty="0">
                <a:solidFill>
                  <a:srgbClr val="8CFD00"/>
                </a:solidFill>
                <a:latin typeface="Georgia"/>
                <a:cs typeface="Georgia"/>
              </a:rPr>
              <a:t>flows</a:t>
            </a:r>
            <a:r>
              <a:rPr sz="1800" i="1" spc="13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5" dirty="0">
                <a:solidFill>
                  <a:srgbClr val="8CFD00"/>
                </a:solidFill>
                <a:latin typeface="Georgia"/>
                <a:cs typeface="Georgia"/>
              </a:rPr>
              <a:t>at</a:t>
            </a:r>
            <a:r>
              <a:rPr sz="1800" i="1" spc="13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45" dirty="0">
                <a:solidFill>
                  <a:srgbClr val="8CFD00"/>
                </a:solidFill>
                <a:latin typeface="Georgia"/>
                <a:cs typeface="Georgia"/>
              </a:rPr>
              <a:t>5mbar</a:t>
            </a:r>
            <a:r>
              <a:rPr sz="1800" i="1" spc="13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70" dirty="0">
                <a:solidFill>
                  <a:srgbClr val="8CFD00"/>
                </a:solidFill>
                <a:latin typeface="Georgia"/>
                <a:cs typeface="Georgia"/>
              </a:rPr>
              <a:t>flow </a:t>
            </a:r>
            <a:r>
              <a:rPr sz="1800" i="1" spc="-41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1800" i="1" spc="30" dirty="0">
                <a:solidFill>
                  <a:srgbClr val="8CFD00"/>
                </a:solidFill>
                <a:latin typeface="Georgia"/>
                <a:cs typeface="Georgia"/>
              </a:rPr>
              <a:t>rate.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88776" y="1607224"/>
            <a:ext cx="3970654" cy="4803140"/>
            <a:chOff x="5088776" y="1607224"/>
            <a:chExt cx="3970654" cy="480314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9999" y="1648447"/>
              <a:ext cx="3887635" cy="471418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09476" y="1627924"/>
              <a:ext cx="3929379" cy="4761865"/>
            </a:xfrm>
            <a:custGeom>
              <a:avLst/>
              <a:gdLst/>
              <a:ahLst/>
              <a:cxnLst/>
              <a:rect l="l" t="t" r="r" b="b"/>
              <a:pathLst>
                <a:path w="3929379" h="4761865">
                  <a:moveTo>
                    <a:pt x="0" y="0"/>
                  </a:moveTo>
                  <a:lnTo>
                    <a:pt x="3929037" y="0"/>
                  </a:lnTo>
                  <a:lnTo>
                    <a:pt x="3929037" y="4761357"/>
                  </a:lnTo>
                  <a:lnTo>
                    <a:pt x="0" y="4761357"/>
                  </a:lnTo>
                  <a:lnTo>
                    <a:pt x="0" y="0"/>
                  </a:lnTo>
                  <a:close/>
                </a:path>
              </a:pathLst>
            </a:custGeom>
            <a:ln w="41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9999" y="1648447"/>
              <a:ext cx="3887635" cy="471418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109476" y="1627924"/>
              <a:ext cx="3929379" cy="4761865"/>
            </a:xfrm>
            <a:custGeom>
              <a:avLst/>
              <a:gdLst/>
              <a:ahLst/>
              <a:cxnLst/>
              <a:rect l="l" t="t" r="r" b="b"/>
              <a:pathLst>
                <a:path w="3929379" h="4761865">
                  <a:moveTo>
                    <a:pt x="0" y="0"/>
                  </a:moveTo>
                  <a:lnTo>
                    <a:pt x="3929037" y="0"/>
                  </a:lnTo>
                  <a:lnTo>
                    <a:pt x="3929037" y="4761357"/>
                  </a:lnTo>
                  <a:lnTo>
                    <a:pt x="0" y="4761357"/>
                  </a:lnTo>
                  <a:lnTo>
                    <a:pt x="0" y="0"/>
                  </a:lnTo>
                  <a:close/>
                </a:path>
              </a:pathLst>
            </a:custGeom>
            <a:ln w="41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8282" y="1073873"/>
            <a:ext cx="2871470" cy="1031240"/>
            <a:chOff x="278282" y="1073873"/>
            <a:chExt cx="2871470" cy="1031240"/>
          </a:xfrm>
        </p:grpSpPr>
        <p:sp>
          <p:nvSpPr>
            <p:cNvPr id="4" name="object 4"/>
            <p:cNvSpPr/>
            <p:nvPr/>
          </p:nvSpPr>
          <p:spPr>
            <a:xfrm>
              <a:off x="278282" y="1073873"/>
              <a:ext cx="2871470" cy="1031240"/>
            </a:xfrm>
            <a:custGeom>
              <a:avLst/>
              <a:gdLst/>
              <a:ahLst/>
              <a:cxnLst/>
              <a:rect l="l" t="t" r="r" b="b"/>
              <a:pathLst>
                <a:path w="2871470" h="1031239">
                  <a:moveTo>
                    <a:pt x="2871000" y="0"/>
                  </a:moveTo>
                  <a:lnTo>
                    <a:pt x="0" y="0"/>
                  </a:lnTo>
                  <a:lnTo>
                    <a:pt x="0" y="1030681"/>
                  </a:lnTo>
                  <a:lnTo>
                    <a:pt x="1435671" y="1030681"/>
                  </a:lnTo>
                  <a:lnTo>
                    <a:pt x="2871000" y="1030681"/>
                  </a:lnTo>
                  <a:lnTo>
                    <a:pt x="2871000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8282" y="1073873"/>
              <a:ext cx="2871470" cy="1031240"/>
            </a:xfrm>
            <a:custGeom>
              <a:avLst/>
              <a:gdLst/>
              <a:ahLst/>
              <a:cxnLst/>
              <a:rect l="l" t="t" r="r" b="b"/>
              <a:pathLst>
                <a:path w="2871470" h="1031239">
                  <a:moveTo>
                    <a:pt x="2871000" y="0"/>
                  </a:moveTo>
                  <a:lnTo>
                    <a:pt x="0" y="0"/>
                  </a:lnTo>
                  <a:lnTo>
                    <a:pt x="0" y="1030681"/>
                  </a:lnTo>
                  <a:lnTo>
                    <a:pt x="1435671" y="1030681"/>
                  </a:lnTo>
                  <a:lnTo>
                    <a:pt x="2871000" y="1030681"/>
                  </a:lnTo>
                  <a:lnTo>
                    <a:pt x="2871000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282" y="1073873"/>
            <a:ext cx="2871470" cy="1031240"/>
          </a:xfrm>
          <a:prstGeom prst="rect">
            <a:avLst/>
          </a:prstGeom>
          <a:ln w="15839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63195">
              <a:lnSpc>
                <a:spcPct val="100000"/>
              </a:lnSpc>
            </a:pPr>
            <a:r>
              <a:rPr sz="2000" i="1" spc="75" dirty="0">
                <a:solidFill>
                  <a:srgbClr val="8CFD00"/>
                </a:solidFill>
                <a:latin typeface="Georgia"/>
                <a:cs typeface="Georgia"/>
              </a:rPr>
              <a:t>Readout</a:t>
            </a:r>
            <a:r>
              <a:rPr sz="2000" i="1" spc="11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14" dirty="0">
                <a:solidFill>
                  <a:srgbClr val="8CFD00"/>
                </a:solidFill>
                <a:latin typeface="Georgia"/>
                <a:cs typeface="Georgia"/>
              </a:rPr>
              <a:t>Electronics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8105" y="105126"/>
            <a:ext cx="8148955" cy="6622415"/>
            <a:chOff x="638105" y="105126"/>
            <a:chExt cx="8148955" cy="662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8845" y="169557"/>
              <a:ext cx="5339524" cy="274788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89757" y="150837"/>
              <a:ext cx="5377815" cy="2786380"/>
            </a:xfrm>
            <a:custGeom>
              <a:avLst/>
              <a:gdLst/>
              <a:ahLst/>
              <a:cxnLst/>
              <a:rect l="l" t="t" r="r" b="b"/>
              <a:pathLst>
                <a:path w="5377815" h="2786380">
                  <a:moveTo>
                    <a:pt x="0" y="0"/>
                  </a:moveTo>
                  <a:lnTo>
                    <a:pt x="5377688" y="0"/>
                  </a:lnTo>
                  <a:lnTo>
                    <a:pt x="5377688" y="2786037"/>
                  </a:lnTo>
                  <a:lnTo>
                    <a:pt x="0" y="2786037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2200" y="142913"/>
              <a:ext cx="5339524" cy="27478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63125" y="124206"/>
              <a:ext cx="5377815" cy="2786380"/>
            </a:xfrm>
            <a:custGeom>
              <a:avLst/>
              <a:gdLst/>
              <a:ahLst/>
              <a:cxnLst/>
              <a:rect l="l" t="t" r="r" b="b"/>
              <a:pathLst>
                <a:path w="5377815" h="2786380">
                  <a:moveTo>
                    <a:pt x="0" y="0"/>
                  </a:moveTo>
                  <a:lnTo>
                    <a:pt x="5377675" y="0"/>
                  </a:lnTo>
                  <a:lnTo>
                    <a:pt x="5377675" y="2786037"/>
                  </a:lnTo>
                  <a:lnTo>
                    <a:pt x="0" y="2786037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34636" y="3842651"/>
              <a:ext cx="3764279" cy="2808605"/>
            </a:xfrm>
            <a:custGeom>
              <a:avLst/>
              <a:gdLst/>
              <a:ahLst/>
              <a:cxnLst/>
              <a:rect l="l" t="t" r="r" b="b"/>
              <a:pathLst>
                <a:path w="3764279" h="2808604">
                  <a:moveTo>
                    <a:pt x="0" y="0"/>
                  </a:moveTo>
                  <a:lnTo>
                    <a:pt x="3763797" y="0"/>
                  </a:lnTo>
                  <a:lnTo>
                    <a:pt x="3763797" y="2807982"/>
                  </a:lnTo>
                  <a:lnTo>
                    <a:pt x="0" y="28079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3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96485" y="3804475"/>
              <a:ext cx="3840479" cy="2884805"/>
            </a:xfrm>
            <a:custGeom>
              <a:avLst/>
              <a:gdLst/>
              <a:ahLst/>
              <a:cxnLst/>
              <a:rect l="l" t="t" r="r" b="b"/>
              <a:pathLst>
                <a:path w="3840479" h="2884804">
                  <a:moveTo>
                    <a:pt x="0" y="0"/>
                  </a:moveTo>
                  <a:lnTo>
                    <a:pt x="3840111" y="0"/>
                  </a:lnTo>
                  <a:lnTo>
                    <a:pt x="3840111" y="2884322"/>
                  </a:lnTo>
                  <a:lnTo>
                    <a:pt x="0" y="2884322"/>
                  </a:lnTo>
                  <a:lnTo>
                    <a:pt x="0" y="0"/>
                  </a:lnTo>
                  <a:close/>
                </a:path>
              </a:pathLst>
            </a:custGeom>
            <a:ln w="763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8004" y="3816007"/>
              <a:ext cx="3763784" cy="28076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69841" y="3777843"/>
              <a:ext cx="3840479" cy="2884805"/>
            </a:xfrm>
            <a:custGeom>
              <a:avLst/>
              <a:gdLst/>
              <a:ahLst/>
              <a:cxnLst/>
              <a:rect l="l" t="t" r="r" b="b"/>
              <a:pathLst>
                <a:path w="3840479" h="2884804">
                  <a:moveTo>
                    <a:pt x="0" y="0"/>
                  </a:moveTo>
                  <a:lnTo>
                    <a:pt x="3840124" y="0"/>
                  </a:lnTo>
                  <a:lnTo>
                    <a:pt x="3840124" y="2884322"/>
                  </a:lnTo>
                  <a:lnTo>
                    <a:pt x="0" y="2884322"/>
                  </a:lnTo>
                  <a:lnTo>
                    <a:pt x="0" y="0"/>
                  </a:lnTo>
                  <a:close/>
                </a:path>
              </a:pathLst>
            </a:custGeom>
            <a:ln w="763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5159" y="3811333"/>
              <a:ext cx="3769360" cy="2849245"/>
            </a:xfrm>
            <a:custGeom>
              <a:avLst/>
              <a:gdLst/>
              <a:ahLst/>
              <a:cxnLst/>
              <a:rect l="l" t="t" r="r" b="b"/>
              <a:pathLst>
                <a:path w="3769360" h="2849245">
                  <a:moveTo>
                    <a:pt x="3768839" y="0"/>
                  </a:moveTo>
                  <a:lnTo>
                    <a:pt x="0" y="0"/>
                  </a:lnTo>
                  <a:lnTo>
                    <a:pt x="0" y="2848673"/>
                  </a:lnTo>
                  <a:lnTo>
                    <a:pt x="3768839" y="2848673"/>
                  </a:lnTo>
                  <a:lnTo>
                    <a:pt x="3768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6724" y="3782885"/>
              <a:ext cx="3826510" cy="2906395"/>
            </a:xfrm>
            <a:custGeom>
              <a:avLst/>
              <a:gdLst/>
              <a:ahLst/>
              <a:cxnLst/>
              <a:rect l="l" t="t" r="r" b="b"/>
              <a:pathLst>
                <a:path w="3826510" h="2906395">
                  <a:moveTo>
                    <a:pt x="0" y="0"/>
                  </a:moveTo>
                  <a:lnTo>
                    <a:pt x="3826078" y="0"/>
                  </a:lnTo>
                  <a:lnTo>
                    <a:pt x="3826078" y="2905912"/>
                  </a:lnTo>
                  <a:lnTo>
                    <a:pt x="0" y="2905912"/>
                  </a:lnTo>
                  <a:lnTo>
                    <a:pt x="0" y="0"/>
                  </a:lnTo>
                  <a:close/>
                </a:path>
              </a:pathLst>
            </a:custGeom>
            <a:ln w="57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159" y="3811333"/>
              <a:ext cx="3768839" cy="284867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6724" y="3782885"/>
              <a:ext cx="3826510" cy="2906395"/>
            </a:xfrm>
            <a:custGeom>
              <a:avLst/>
              <a:gdLst/>
              <a:ahLst/>
              <a:cxnLst/>
              <a:rect l="l" t="t" r="r" b="b"/>
              <a:pathLst>
                <a:path w="3826510" h="2906395">
                  <a:moveTo>
                    <a:pt x="0" y="0"/>
                  </a:moveTo>
                  <a:lnTo>
                    <a:pt x="3826078" y="0"/>
                  </a:lnTo>
                  <a:lnTo>
                    <a:pt x="3826078" y="2905912"/>
                  </a:lnTo>
                  <a:lnTo>
                    <a:pt x="0" y="2905912"/>
                  </a:lnTo>
                  <a:lnTo>
                    <a:pt x="0" y="0"/>
                  </a:lnTo>
                  <a:close/>
                </a:path>
              </a:pathLst>
            </a:custGeom>
            <a:ln w="57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96604" y="2987636"/>
              <a:ext cx="4149725" cy="715645"/>
            </a:xfrm>
            <a:custGeom>
              <a:avLst/>
              <a:gdLst/>
              <a:ahLst/>
              <a:cxnLst/>
              <a:rect l="l" t="t" r="r" b="b"/>
              <a:pathLst>
                <a:path w="4149725" h="715645">
                  <a:moveTo>
                    <a:pt x="4149712" y="0"/>
                  </a:moveTo>
                  <a:lnTo>
                    <a:pt x="0" y="0"/>
                  </a:lnTo>
                  <a:lnTo>
                    <a:pt x="0" y="715327"/>
                  </a:lnTo>
                  <a:lnTo>
                    <a:pt x="2075040" y="715327"/>
                  </a:lnTo>
                  <a:lnTo>
                    <a:pt x="4149712" y="715327"/>
                  </a:lnTo>
                  <a:lnTo>
                    <a:pt x="4149712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96604" y="2987636"/>
              <a:ext cx="4149725" cy="715645"/>
            </a:xfrm>
            <a:custGeom>
              <a:avLst/>
              <a:gdLst/>
              <a:ahLst/>
              <a:cxnLst/>
              <a:rect l="l" t="t" r="r" b="b"/>
              <a:pathLst>
                <a:path w="4149725" h="715645">
                  <a:moveTo>
                    <a:pt x="4149712" y="0"/>
                  </a:moveTo>
                  <a:lnTo>
                    <a:pt x="0" y="0"/>
                  </a:lnTo>
                  <a:lnTo>
                    <a:pt x="0" y="715327"/>
                  </a:lnTo>
                  <a:lnTo>
                    <a:pt x="2075040" y="715327"/>
                  </a:lnTo>
                  <a:lnTo>
                    <a:pt x="4149712" y="715327"/>
                  </a:lnTo>
                  <a:lnTo>
                    <a:pt x="4149712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96604" y="2987636"/>
              <a:ext cx="4149725" cy="715645"/>
            </a:xfrm>
            <a:custGeom>
              <a:avLst/>
              <a:gdLst/>
              <a:ahLst/>
              <a:cxnLst/>
              <a:rect l="l" t="t" r="r" b="b"/>
              <a:pathLst>
                <a:path w="4149725" h="715645">
                  <a:moveTo>
                    <a:pt x="2075040" y="715327"/>
                  </a:moveTo>
                  <a:lnTo>
                    <a:pt x="0" y="715327"/>
                  </a:lnTo>
                  <a:lnTo>
                    <a:pt x="0" y="0"/>
                  </a:lnTo>
                  <a:lnTo>
                    <a:pt x="4149712" y="0"/>
                  </a:lnTo>
                  <a:lnTo>
                    <a:pt x="4149712" y="715327"/>
                  </a:lnTo>
                  <a:lnTo>
                    <a:pt x="2075040" y="715327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496604" y="2987636"/>
            <a:ext cx="4149725" cy="715645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205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15"/>
              </a:spcBef>
            </a:pPr>
            <a:r>
              <a:rPr sz="2000" i="1" spc="114" dirty="0">
                <a:solidFill>
                  <a:srgbClr val="8CFD00"/>
                </a:solidFill>
                <a:latin typeface="Georgia"/>
                <a:cs typeface="Georgia"/>
              </a:rPr>
              <a:t>Rise</a:t>
            </a:r>
            <a:r>
              <a:rPr sz="2000" i="1" spc="14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20" dirty="0">
                <a:solidFill>
                  <a:srgbClr val="8CFD00"/>
                </a:solidFill>
                <a:latin typeface="Georgia"/>
                <a:cs typeface="Georgia"/>
              </a:rPr>
              <a:t>Time</a:t>
            </a:r>
            <a:r>
              <a:rPr sz="2000" i="1" spc="14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35" dirty="0">
                <a:solidFill>
                  <a:srgbClr val="8CFD00"/>
                </a:solidFill>
                <a:latin typeface="Georgia"/>
                <a:cs typeface="Georgia"/>
              </a:rPr>
              <a:t>and</a:t>
            </a:r>
            <a:r>
              <a:rPr sz="2000" i="1" spc="14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85" dirty="0">
                <a:solidFill>
                  <a:srgbClr val="8CFD00"/>
                </a:solidFill>
                <a:latin typeface="Georgia"/>
                <a:cs typeface="Georgia"/>
              </a:rPr>
              <a:t>Amplitude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0698" y="319938"/>
            <a:ext cx="17729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390" dirty="0">
                <a:solidFill>
                  <a:srgbClr val="001F5F"/>
                </a:solidFill>
                <a:latin typeface="Trebuchet MS"/>
                <a:cs typeface="Trebuchet MS"/>
              </a:rPr>
              <a:t>Results</a:t>
            </a:r>
            <a:endParaRPr sz="33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1122" y="880567"/>
            <a:ext cx="4967275" cy="3439782"/>
            <a:chOff x="141122" y="880567"/>
            <a:chExt cx="4967275" cy="3439782"/>
          </a:xfrm>
        </p:grpSpPr>
        <p:sp>
          <p:nvSpPr>
            <p:cNvPr id="16" name="object 16"/>
            <p:cNvSpPr/>
            <p:nvPr/>
          </p:nvSpPr>
          <p:spPr>
            <a:xfrm>
              <a:off x="2578256" y="2336930"/>
              <a:ext cx="2462530" cy="266065"/>
            </a:xfrm>
            <a:custGeom>
              <a:avLst/>
              <a:gdLst/>
              <a:ahLst/>
              <a:cxnLst/>
              <a:rect l="l" t="t" r="r" b="b"/>
              <a:pathLst>
                <a:path w="2462529" h="266064">
                  <a:moveTo>
                    <a:pt x="2462034" y="0"/>
                  </a:moveTo>
                  <a:lnTo>
                    <a:pt x="0" y="0"/>
                  </a:lnTo>
                  <a:lnTo>
                    <a:pt x="0" y="266052"/>
                  </a:lnTo>
                  <a:lnTo>
                    <a:pt x="1231188" y="266052"/>
                  </a:lnTo>
                  <a:lnTo>
                    <a:pt x="2462034" y="266052"/>
                  </a:lnTo>
                  <a:lnTo>
                    <a:pt x="2462034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800" spc="45" dirty="0">
                  <a:solidFill>
                    <a:srgbClr val="99FF33"/>
                  </a:solidFill>
                  <a:latin typeface="Trebuchet MS"/>
                  <a:cs typeface="Trebuchet MS"/>
                </a:rPr>
                <a:t>Y-position</a:t>
              </a:r>
              <a:endParaRPr lang="en-US" sz="1800" dirty="0">
                <a:latin typeface="Trebuchet MS"/>
                <a:cs typeface="Trebuchet M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1122" y="2345042"/>
              <a:ext cx="2462530" cy="280670"/>
            </a:xfrm>
            <a:custGeom>
              <a:avLst/>
              <a:gdLst/>
              <a:ahLst/>
              <a:cxnLst/>
              <a:rect l="l" t="t" r="r" b="b"/>
              <a:pathLst>
                <a:path w="2462530" h="280669">
                  <a:moveTo>
                    <a:pt x="2462034" y="0"/>
                  </a:moveTo>
                  <a:lnTo>
                    <a:pt x="0" y="0"/>
                  </a:lnTo>
                  <a:lnTo>
                    <a:pt x="0" y="280073"/>
                  </a:lnTo>
                  <a:lnTo>
                    <a:pt x="1231201" y="280073"/>
                  </a:lnTo>
                  <a:lnTo>
                    <a:pt x="2462034" y="280073"/>
                  </a:lnTo>
                  <a:lnTo>
                    <a:pt x="2462034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478" y="880567"/>
              <a:ext cx="2504161" cy="151523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1122" y="4039196"/>
              <a:ext cx="2462530" cy="266700"/>
            </a:xfrm>
            <a:custGeom>
              <a:avLst/>
              <a:gdLst/>
              <a:ahLst/>
              <a:cxnLst/>
              <a:rect l="l" t="t" r="r" b="b"/>
              <a:pathLst>
                <a:path w="2462530" h="266700">
                  <a:moveTo>
                    <a:pt x="2462034" y="0"/>
                  </a:moveTo>
                  <a:lnTo>
                    <a:pt x="0" y="0"/>
                  </a:lnTo>
                  <a:lnTo>
                    <a:pt x="0" y="266407"/>
                  </a:lnTo>
                  <a:lnTo>
                    <a:pt x="1231201" y="266407"/>
                  </a:lnTo>
                  <a:lnTo>
                    <a:pt x="2462034" y="266407"/>
                  </a:lnTo>
                  <a:lnTo>
                    <a:pt x="2462034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122" y="4039196"/>
              <a:ext cx="2462530" cy="266700"/>
            </a:xfrm>
            <a:custGeom>
              <a:avLst/>
              <a:gdLst/>
              <a:ahLst/>
              <a:cxnLst/>
              <a:rect l="l" t="t" r="r" b="b"/>
              <a:pathLst>
                <a:path w="2462530" h="266700">
                  <a:moveTo>
                    <a:pt x="2462034" y="0"/>
                  </a:moveTo>
                  <a:lnTo>
                    <a:pt x="0" y="0"/>
                  </a:lnTo>
                  <a:lnTo>
                    <a:pt x="0" y="266407"/>
                  </a:lnTo>
                  <a:lnTo>
                    <a:pt x="1231201" y="266407"/>
                  </a:lnTo>
                  <a:lnTo>
                    <a:pt x="2462034" y="266407"/>
                  </a:lnTo>
                  <a:lnTo>
                    <a:pt x="2462034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478" y="2602445"/>
              <a:ext cx="2504161" cy="14785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03525" y="4059364"/>
              <a:ext cx="2462530" cy="260985"/>
            </a:xfrm>
            <a:custGeom>
              <a:avLst/>
              <a:gdLst/>
              <a:ahLst/>
              <a:cxnLst/>
              <a:rect l="l" t="t" r="r" b="b"/>
              <a:pathLst>
                <a:path w="2462529" h="260985">
                  <a:moveTo>
                    <a:pt x="2462034" y="0"/>
                  </a:moveTo>
                  <a:lnTo>
                    <a:pt x="0" y="0"/>
                  </a:lnTo>
                  <a:lnTo>
                    <a:pt x="0" y="260629"/>
                  </a:lnTo>
                  <a:lnTo>
                    <a:pt x="1231188" y="260629"/>
                  </a:lnTo>
                  <a:lnTo>
                    <a:pt x="2462034" y="260629"/>
                  </a:lnTo>
                  <a:lnTo>
                    <a:pt x="2462034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03525" y="4059364"/>
              <a:ext cx="2462530" cy="260985"/>
            </a:xfrm>
            <a:custGeom>
              <a:avLst/>
              <a:gdLst/>
              <a:ahLst/>
              <a:cxnLst/>
              <a:rect l="l" t="t" r="r" b="b"/>
              <a:pathLst>
                <a:path w="2462529" h="260985">
                  <a:moveTo>
                    <a:pt x="2462034" y="0"/>
                  </a:moveTo>
                  <a:lnTo>
                    <a:pt x="0" y="0"/>
                  </a:lnTo>
                  <a:lnTo>
                    <a:pt x="0" y="260629"/>
                  </a:lnTo>
                  <a:lnTo>
                    <a:pt x="1231188" y="260629"/>
                  </a:lnTo>
                  <a:lnTo>
                    <a:pt x="2462034" y="260629"/>
                  </a:lnTo>
                  <a:lnTo>
                    <a:pt x="2462034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1122" y="2345042"/>
              <a:ext cx="2462530" cy="280670"/>
            </a:xfrm>
            <a:custGeom>
              <a:avLst/>
              <a:gdLst/>
              <a:ahLst/>
              <a:cxnLst/>
              <a:rect l="l" t="t" r="r" b="b"/>
              <a:pathLst>
                <a:path w="2462530" h="280669">
                  <a:moveTo>
                    <a:pt x="2462034" y="0"/>
                  </a:moveTo>
                  <a:lnTo>
                    <a:pt x="0" y="0"/>
                  </a:lnTo>
                  <a:lnTo>
                    <a:pt x="0" y="280073"/>
                  </a:lnTo>
                  <a:lnTo>
                    <a:pt x="1231201" y="280073"/>
                  </a:lnTo>
                  <a:lnTo>
                    <a:pt x="2462034" y="280073"/>
                  </a:lnTo>
                  <a:lnTo>
                    <a:pt x="2462034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4236" y="2624759"/>
              <a:ext cx="2504161" cy="1476363"/>
            </a:xfrm>
            <a:prstGeom prst="rect">
              <a:avLst/>
            </a:prstGeom>
          </p:spPr>
        </p:pic>
      </p:grp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45820"/>
              </p:ext>
            </p:extLst>
          </p:nvPr>
        </p:nvGraphicFramePr>
        <p:xfrm>
          <a:off x="133558" y="878584"/>
          <a:ext cx="4931410" cy="34309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21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441">
                <a:tc>
                  <a:txBody>
                    <a:bodyPr/>
                    <a:lstStyle/>
                    <a:p>
                      <a:pPr marL="2540" algn="ctr">
                        <a:lnSpc>
                          <a:spcPts val="1735"/>
                        </a:lnSpc>
                        <a:spcBef>
                          <a:spcPts val="370"/>
                        </a:spcBef>
                      </a:pPr>
                      <a:r>
                        <a:rPr sz="1500" spc="65" dirty="0">
                          <a:solidFill>
                            <a:srgbClr val="99FF33"/>
                          </a:solidFill>
                          <a:latin typeface="Trebuchet MS"/>
                          <a:cs typeface="Trebuchet MS"/>
                        </a:rPr>
                        <a:t>X-position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6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08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500" spc="130" dirty="0">
                          <a:solidFill>
                            <a:srgbClr val="99FF33"/>
                          </a:solidFill>
                          <a:latin typeface="Trebuchet MS"/>
                          <a:cs typeface="Trebuchet MS"/>
                        </a:rPr>
                        <a:t>X-Sum</a:t>
                      </a:r>
                      <a:r>
                        <a:rPr sz="1500" spc="-10" dirty="0">
                          <a:solidFill>
                            <a:srgbClr val="99FF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90" dirty="0">
                          <a:solidFill>
                            <a:srgbClr val="99FF33"/>
                          </a:solidFill>
                          <a:latin typeface="Trebuchet MS"/>
                          <a:cs typeface="Trebuchet MS"/>
                        </a:rPr>
                        <a:t>Spectra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0"/>
                        </a:lnSpc>
                        <a:spcBef>
                          <a:spcPts val="195"/>
                        </a:spcBef>
                      </a:pPr>
                      <a:r>
                        <a:rPr sz="1500" spc="85" dirty="0">
                          <a:solidFill>
                            <a:srgbClr val="99FF33"/>
                          </a:solidFill>
                          <a:latin typeface="Trebuchet MS"/>
                          <a:cs typeface="Trebuchet MS"/>
                        </a:rPr>
                        <a:t>Y-Sum</a:t>
                      </a:r>
                      <a:r>
                        <a:rPr sz="1500" spc="-10" dirty="0">
                          <a:solidFill>
                            <a:srgbClr val="99FF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90" dirty="0">
                          <a:solidFill>
                            <a:srgbClr val="99FF33"/>
                          </a:solidFill>
                          <a:latin typeface="Trebuchet MS"/>
                          <a:cs typeface="Trebuchet MS"/>
                        </a:rPr>
                        <a:t>Spectra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2603880" y="874444"/>
            <a:ext cx="6328410" cy="3452495"/>
            <a:chOff x="2603880" y="874444"/>
            <a:chExt cx="6328410" cy="345249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3880" y="888834"/>
              <a:ext cx="2504161" cy="14410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9805" y="874444"/>
              <a:ext cx="3872156" cy="34520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63045" y="877684"/>
              <a:ext cx="3865879" cy="3446145"/>
            </a:xfrm>
            <a:custGeom>
              <a:avLst/>
              <a:gdLst/>
              <a:ahLst/>
              <a:cxnLst/>
              <a:rect l="l" t="t" r="r" b="b"/>
              <a:pathLst>
                <a:path w="3865879" h="3446145">
                  <a:moveTo>
                    <a:pt x="0" y="0"/>
                  </a:moveTo>
                  <a:lnTo>
                    <a:pt x="3865676" y="0"/>
                  </a:lnTo>
                  <a:lnTo>
                    <a:pt x="3865676" y="3445560"/>
                  </a:lnTo>
                  <a:lnTo>
                    <a:pt x="0" y="3445560"/>
                  </a:lnTo>
                  <a:lnTo>
                    <a:pt x="0" y="0"/>
                  </a:lnTo>
                  <a:close/>
                </a:path>
              </a:pathLst>
            </a:custGeom>
            <a:ln w="6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89997" y="4384083"/>
            <a:ext cx="8846185" cy="2392045"/>
            <a:chOff x="89997" y="4384083"/>
            <a:chExt cx="8846185" cy="2392045"/>
          </a:xfrm>
        </p:grpSpPr>
        <p:sp>
          <p:nvSpPr>
            <p:cNvPr id="22" name="object 22"/>
            <p:cNvSpPr/>
            <p:nvPr/>
          </p:nvSpPr>
          <p:spPr>
            <a:xfrm>
              <a:off x="97917" y="4392003"/>
              <a:ext cx="8830310" cy="2376170"/>
            </a:xfrm>
            <a:custGeom>
              <a:avLst/>
              <a:gdLst/>
              <a:ahLst/>
              <a:cxnLst/>
              <a:rect l="l" t="t" r="r" b="b"/>
              <a:pathLst>
                <a:path w="8830310" h="2376170">
                  <a:moveTo>
                    <a:pt x="8829725" y="0"/>
                  </a:moveTo>
                  <a:lnTo>
                    <a:pt x="0" y="0"/>
                  </a:lnTo>
                  <a:lnTo>
                    <a:pt x="0" y="2375992"/>
                  </a:lnTo>
                  <a:lnTo>
                    <a:pt x="4415040" y="2375992"/>
                  </a:lnTo>
                  <a:lnTo>
                    <a:pt x="8829725" y="2375992"/>
                  </a:lnTo>
                  <a:lnTo>
                    <a:pt x="8829725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917" y="4392003"/>
              <a:ext cx="8830310" cy="2376170"/>
            </a:xfrm>
            <a:custGeom>
              <a:avLst/>
              <a:gdLst/>
              <a:ahLst/>
              <a:cxnLst/>
              <a:rect l="l" t="t" r="r" b="b"/>
              <a:pathLst>
                <a:path w="8830310" h="2376170">
                  <a:moveTo>
                    <a:pt x="4415040" y="2375992"/>
                  </a:moveTo>
                  <a:lnTo>
                    <a:pt x="0" y="2375992"/>
                  </a:lnTo>
                  <a:lnTo>
                    <a:pt x="0" y="0"/>
                  </a:lnTo>
                  <a:lnTo>
                    <a:pt x="8829725" y="0"/>
                  </a:lnTo>
                  <a:lnTo>
                    <a:pt x="8829725" y="2375992"/>
                  </a:lnTo>
                  <a:lnTo>
                    <a:pt x="4415040" y="237599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917" y="4392003"/>
              <a:ext cx="8830310" cy="2376170"/>
            </a:xfrm>
            <a:custGeom>
              <a:avLst/>
              <a:gdLst/>
              <a:ahLst/>
              <a:cxnLst/>
              <a:rect l="l" t="t" r="r" b="b"/>
              <a:pathLst>
                <a:path w="8830310" h="2376170">
                  <a:moveTo>
                    <a:pt x="8829725" y="0"/>
                  </a:moveTo>
                  <a:lnTo>
                    <a:pt x="0" y="0"/>
                  </a:lnTo>
                  <a:lnTo>
                    <a:pt x="0" y="2375992"/>
                  </a:lnTo>
                  <a:lnTo>
                    <a:pt x="4415040" y="2375992"/>
                  </a:lnTo>
                  <a:lnTo>
                    <a:pt x="8829725" y="2375992"/>
                  </a:lnTo>
                  <a:lnTo>
                    <a:pt x="8829725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917" y="4392003"/>
              <a:ext cx="8830310" cy="2376170"/>
            </a:xfrm>
            <a:custGeom>
              <a:avLst/>
              <a:gdLst/>
              <a:ahLst/>
              <a:cxnLst/>
              <a:rect l="l" t="t" r="r" b="b"/>
              <a:pathLst>
                <a:path w="8830310" h="2376170">
                  <a:moveTo>
                    <a:pt x="4415040" y="2375992"/>
                  </a:moveTo>
                  <a:lnTo>
                    <a:pt x="0" y="2375992"/>
                  </a:lnTo>
                  <a:lnTo>
                    <a:pt x="0" y="0"/>
                  </a:lnTo>
                  <a:lnTo>
                    <a:pt x="8829725" y="0"/>
                  </a:lnTo>
                  <a:lnTo>
                    <a:pt x="8829725" y="2375992"/>
                  </a:lnTo>
                  <a:lnTo>
                    <a:pt x="4415040" y="237599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7917" y="4392003"/>
              <a:ext cx="8830310" cy="2376170"/>
            </a:xfrm>
            <a:custGeom>
              <a:avLst/>
              <a:gdLst/>
              <a:ahLst/>
              <a:cxnLst/>
              <a:rect l="l" t="t" r="r" b="b"/>
              <a:pathLst>
                <a:path w="8830310" h="2376170">
                  <a:moveTo>
                    <a:pt x="8829725" y="0"/>
                  </a:moveTo>
                  <a:lnTo>
                    <a:pt x="0" y="0"/>
                  </a:lnTo>
                  <a:lnTo>
                    <a:pt x="0" y="2375992"/>
                  </a:lnTo>
                  <a:lnTo>
                    <a:pt x="4415040" y="2375992"/>
                  </a:lnTo>
                  <a:lnTo>
                    <a:pt x="8829725" y="2375992"/>
                  </a:lnTo>
                  <a:lnTo>
                    <a:pt x="8829725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7917" y="4392003"/>
              <a:ext cx="8830310" cy="2376170"/>
            </a:xfrm>
            <a:custGeom>
              <a:avLst/>
              <a:gdLst/>
              <a:ahLst/>
              <a:cxnLst/>
              <a:rect l="l" t="t" r="r" b="b"/>
              <a:pathLst>
                <a:path w="8830310" h="2376170">
                  <a:moveTo>
                    <a:pt x="4415040" y="2375992"/>
                  </a:moveTo>
                  <a:lnTo>
                    <a:pt x="0" y="2375992"/>
                  </a:lnTo>
                  <a:lnTo>
                    <a:pt x="0" y="0"/>
                  </a:lnTo>
                  <a:lnTo>
                    <a:pt x="8829725" y="0"/>
                  </a:lnTo>
                  <a:lnTo>
                    <a:pt x="8829725" y="2375992"/>
                  </a:lnTo>
                  <a:lnTo>
                    <a:pt x="4415040" y="237599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917" y="4392003"/>
              <a:ext cx="8830310" cy="2376170"/>
            </a:xfrm>
            <a:custGeom>
              <a:avLst/>
              <a:gdLst/>
              <a:ahLst/>
              <a:cxnLst/>
              <a:rect l="l" t="t" r="r" b="b"/>
              <a:pathLst>
                <a:path w="8830310" h="2376170">
                  <a:moveTo>
                    <a:pt x="8829725" y="0"/>
                  </a:moveTo>
                  <a:lnTo>
                    <a:pt x="0" y="0"/>
                  </a:lnTo>
                  <a:lnTo>
                    <a:pt x="0" y="2375992"/>
                  </a:lnTo>
                  <a:lnTo>
                    <a:pt x="4415040" y="2375992"/>
                  </a:lnTo>
                  <a:lnTo>
                    <a:pt x="8829725" y="2375992"/>
                  </a:lnTo>
                  <a:lnTo>
                    <a:pt x="8829725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917" y="4392003"/>
              <a:ext cx="8830310" cy="2376170"/>
            </a:xfrm>
            <a:custGeom>
              <a:avLst/>
              <a:gdLst/>
              <a:ahLst/>
              <a:cxnLst/>
              <a:rect l="l" t="t" r="r" b="b"/>
              <a:pathLst>
                <a:path w="8830310" h="2376170">
                  <a:moveTo>
                    <a:pt x="4415040" y="2375992"/>
                  </a:moveTo>
                  <a:lnTo>
                    <a:pt x="0" y="2375992"/>
                  </a:lnTo>
                  <a:lnTo>
                    <a:pt x="0" y="0"/>
                  </a:lnTo>
                  <a:lnTo>
                    <a:pt x="8829725" y="0"/>
                  </a:lnTo>
                  <a:lnTo>
                    <a:pt x="8829725" y="2375992"/>
                  </a:lnTo>
                  <a:lnTo>
                    <a:pt x="4415040" y="2375992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9821" y="4653254"/>
            <a:ext cx="8488045" cy="185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marR="245110" indent="-216535">
              <a:lnSpc>
                <a:spcPct val="100000"/>
              </a:lnSpc>
              <a:spcBef>
                <a:spcPts val="100"/>
              </a:spcBef>
              <a:buSzPct val="80000"/>
              <a:buFont typeface="Lucida Sans Unicode"/>
              <a:buChar char="●"/>
              <a:tabLst>
                <a:tab pos="254635" algn="l"/>
              </a:tabLst>
            </a:pPr>
            <a:r>
              <a:rPr sz="2000" i="1" spc="95" dirty="0">
                <a:solidFill>
                  <a:srgbClr val="8CFD00"/>
                </a:solidFill>
                <a:latin typeface="Georgia"/>
                <a:cs typeface="Georgia"/>
              </a:rPr>
              <a:t>2D</a:t>
            </a:r>
            <a:r>
              <a:rPr sz="2000" i="1" spc="16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40" dirty="0">
                <a:solidFill>
                  <a:srgbClr val="8CFD00"/>
                </a:solidFill>
                <a:latin typeface="Georgia"/>
                <a:cs typeface="Georgia"/>
              </a:rPr>
              <a:t>plot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25" dirty="0">
                <a:solidFill>
                  <a:srgbClr val="8CFD00"/>
                </a:solidFill>
                <a:latin typeface="Georgia"/>
                <a:cs typeface="Georgia"/>
              </a:rPr>
              <a:t>shows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00" dirty="0">
                <a:solidFill>
                  <a:srgbClr val="8CFD00"/>
                </a:solidFill>
                <a:latin typeface="Georgia"/>
                <a:cs typeface="Georgia"/>
              </a:rPr>
              <a:t>uniform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00" dirty="0">
                <a:solidFill>
                  <a:srgbClr val="8CFD00"/>
                </a:solidFill>
                <a:latin typeface="Georgia"/>
                <a:cs typeface="Georgia"/>
              </a:rPr>
              <a:t>detection</a:t>
            </a:r>
            <a:r>
              <a:rPr sz="2000" i="1" spc="14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75" dirty="0">
                <a:solidFill>
                  <a:srgbClr val="8CFD00"/>
                </a:solidFill>
                <a:latin typeface="Georgia"/>
                <a:cs typeface="Georgia"/>
              </a:rPr>
              <a:t>of</a:t>
            </a:r>
            <a:r>
              <a:rPr sz="2000" i="1" spc="15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45" dirty="0">
                <a:solidFill>
                  <a:srgbClr val="8CFD00"/>
                </a:solidFill>
                <a:latin typeface="Georgia"/>
                <a:cs typeface="Georgia"/>
              </a:rPr>
              <a:t>radiation</a:t>
            </a:r>
            <a:r>
              <a:rPr sz="2000" i="1" spc="14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80" dirty="0">
                <a:solidFill>
                  <a:srgbClr val="8CFD00"/>
                </a:solidFill>
                <a:latin typeface="Georgia"/>
                <a:cs typeface="Georgia"/>
              </a:rPr>
              <a:t>throughout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80" dirty="0">
                <a:solidFill>
                  <a:srgbClr val="8CFD00"/>
                </a:solidFill>
                <a:latin typeface="Georgia"/>
                <a:cs typeface="Georgia"/>
              </a:rPr>
              <a:t>active </a:t>
            </a:r>
            <a:r>
              <a:rPr sz="2000" i="1" spc="-46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35" dirty="0">
                <a:solidFill>
                  <a:srgbClr val="8CFD00"/>
                </a:solidFill>
                <a:latin typeface="Georgia"/>
                <a:cs typeface="Georgia"/>
              </a:rPr>
              <a:t>area</a:t>
            </a:r>
            <a:endParaRPr sz="2000">
              <a:latin typeface="Georgia"/>
              <a:cs typeface="Georgia"/>
            </a:endParaRPr>
          </a:p>
          <a:p>
            <a:pPr marL="254000" marR="1187450" indent="-216535">
              <a:lnSpc>
                <a:spcPct val="100000"/>
              </a:lnSpc>
              <a:buSzPct val="80000"/>
              <a:buFont typeface="Lucida Sans Unicode"/>
              <a:buChar char="●"/>
              <a:tabLst>
                <a:tab pos="254635" algn="l"/>
              </a:tabLst>
            </a:pPr>
            <a:r>
              <a:rPr sz="2000" i="1" spc="110" dirty="0">
                <a:solidFill>
                  <a:srgbClr val="8CFD00"/>
                </a:solidFill>
                <a:latin typeface="Georgia"/>
                <a:cs typeface="Georgia"/>
              </a:rPr>
              <a:t>End</a:t>
            </a:r>
            <a:r>
              <a:rPr sz="2000" i="1" spc="15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85" dirty="0">
                <a:solidFill>
                  <a:srgbClr val="8CFD00"/>
                </a:solidFill>
                <a:latin typeface="Georgia"/>
                <a:cs typeface="Georgia"/>
              </a:rPr>
              <a:t>to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90" dirty="0">
                <a:solidFill>
                  <a:srgbClr val="8CFD00"/>
                </a:solidFill>
                <a:latin typeface="Georgia"/>
                <a:cs typeface="Georgia"/>
              </a:rPr>
              <a:t>end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45" dirty="0">
                <a:solidFill>
                  <a:srgbClr val="8CFD00"/>
                </a:solidFill>
                <a:latin typeface="Georgia"/>
                <a:cs typeface="Georgia"/>
              </a:rPr>
              <a:t>delay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14" dirty="0">
                <a:solidFill>
                  <a:srgbClr val="8CFD00"/>
                </a:solidFill>
                <a:latin typeface="Georgia"/>
                <a:cs typeface="Georgia"/>
              </a:rPr>
              <a:t>is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05" dirty="0">
                <a:solidFill>
                  <a:srgbClr val="8CFD00"/>
                </a:solidFill>
                <a:latin typeface="Georgia"/>
                <a:cs typeface="Georgia"/>
              </a:rPr>
              <a:t>same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75" dirty="0">
                <a:solidFill>
                  <a:srgbClr val="8CFD00"/>
                </a:solidFill>
                <a:latin typeface="Georgia"/>
                <a:cs typeface="Georgia"/>
              </a:rPr>
              <a:t>as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00" dirty="0">
                <a:solidFill>
                  <a:srgbClr val="8CFD00"/>
                </a:solidFill>
                <a:latin typeface="Georgia"/>
                <a:cs typeface="Georgia"/>
              </a:rPr>
              <a:t>induced</a:t>
            </a:r>
            <a:r>
              <a:rPr sz="2000" i="1" spc="14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50" dirty="0">
                <a:solidFill>
                  <a:srgbClr val="8CFD00"/>
                </a:solidFill>
                <a:latin typeface="Georgia"/>
                <a:cs typeface="Georgia"/>
              </a:rPr>
              <a:t>total</a:t>
            </a:r>
            <a:r>
              <a:rPr sz="2000" i="1" spc="14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45" dirty="0">
                <a:solidFill>
                  <a:srgbClr val="8CFD00"/>
                </a:solidFill>
                <a:latin typeface="Georgia"/>
                <a:cs typeface="Georgia"/>
              </a:rPr>
              <a:t>delay</a:t>
            </a:r>
            <a:r>
              <a:rPr sz="2000" i="1" spc="15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14" dirty="0">
                <a:solidFill>
                  <a:srgbClr val="8CFD00"/>
                </a:solidFill>
                <a:latin typeface="Georgia"/>
                <a:cs typeface="Georgia"/>
              </a:rPr>
              <a:t>for</a:t>
            </a:r>
            <a:r>
              <a:rPr sz="2000" i="1" spc="15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85" dirty="0">
                <a:solidFill>
                  <a:srgbClr val="8CFD00"/>
                </a:solidFill>
                <a:latin typeface="Georgia"/>
                <a:cs typeface="Georgia"/>
              </a:rPr>
              <a:t>both </a:t>
            </a:r>
            <a:r>
              <a:rPr sz="2000" i="1" spc="-47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00" dirty="0">
                <a:solidFill>
                  <a:srgbClr val="8CFD00"/>
                </a:solidFill>
                <a:latin typeface="Georgia"/>
                <a:cs typeface="Georgia"/>
              </a:rPr>
              <a:t>electrodes.</a:t>
            </a:r>
            <a:endParaRPr sz="2000">
              <a:latin typeface="Georgia"/>
              <a:cs typeface="Georgia"/>
            </a:endParaRPr>
          </a:p>
          <a:p>
            <a:pPr marL="254000" marR="30480" indent="-216535">
              <a:lnSpc>
                <a:spcPts val="2390"/>
              </a:lnSpc>
              <a:spcBef>
                <a:spcPts val="85"/>
              </a:spcBef>
              <a:buSzPct val="80000"/>
              <a:buFont typeface="Lucida Sans Unicode"/>
              <a:buChar char="●"/>
              <a:tabLst>
                <a:tab pos="254635" algn="l"/>
              </a:tabLst>
            </a:pPr>
            <a:r>
              <a:rPr sz="2000" i="1" spc="70" dirty="0">
                <a:solidFill>
                  <a:srgbClr val="8CFD00"/>
                </a:solidFill>
                <a:latin typeface="Georgia"/>
                <a:cs typeface="Georgia"/>
              </a:rPr>
              <a:t>Single</a:t>
            </a:r>
            <a:r>
              <a:rPr sz="2000" i="1" spc="16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60" dirty="0">
                <a:solidFill>
                  <a:srgbClr val="8CFD00"/>
                </a:solidFill>
                <a:latin typeface="Georgia"/>
                <a:cs typeface="Georgia"/>
              </a:rPr>
              <a:t>peak</a:t>
            </a:r>
            <a:r>
              <a:rPr sz="2000" i="1" spc="15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70" dirty="0">
                <a:solidFill>
                  <a:srgbClr val="8CFD00"/>
                </a:solidFill>
                <a:latin typeface="Georgia"/>
                <a:cs typeface="Georgia"/>
              </a:rPr>
              <a:t>in</a:t>
            </a:r>
            <a:r>
              <a:rPr sz="2000" i="1" spc="16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25" dirty="0">
                <a:solidFill>
                  <a:srgbClr val="8CFD00"/>
                </a:solidFill>
                <a:latin typeface="Georgia"/>
                <a:cs typeface="Georgia"/>
              </a:rPr>
              <a:t>sum</a:t>
            </a:r>
            <a:r>
              <a:rPr sz="2000" i="1" spc="16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70" dirty="0">
                <a:solidFill>
                  <a:srgbClr val="8CFD00"/>
                </a:solidFill>
                <a:latin typeface="Georgia"/>
                <a:cs typeface="Georgia"/>
              </a:rPr>
              <a:t>spectra</a:t>
            </a:r>
            <a:r>
              <a:rPr sz="2000" i="1" spc="16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25" dirty="0">
                <a:solidFill>
                  <a:srgbClr val="8CFD00"/>
                </a:solidFill>
                <a:latin typeface="Georgia"/>
                <a:cs typeface="Georgia"/>
              </a:rPr>
              <a:t>shows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14" dirty="0">
                <a:solidFill>
                  <a:srgbClr val="8CFD00"/>
                </a:solidFill>
                <a:latin typeface="Georgia"/>
                <a:cs typeface="Georgia"/>
              </a:rPr>
              <a:t>excellent</a:t>
            </a:r>
            <a:r>
              <a:rPr sz="2000" i="1" spc="160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95" dirty="0">
                <a:solidFill>
                  <a:srgbClr val="8CFD00"/>
                </a:solidFill>
                <a:latin typeface="Georgia"/>
                <a:cs typeface="Georgia"/>
              </a:rPr>
              <a:t>performance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170" dirty="0">
                <a:solidFill>
                  <a:srgbClr val="8CFD00"/>
                </a:solidFill>
                <a:latin typeface="Georgia"/>
                <a:cs typeface="Georgia"/>
              </a:rPr>
              <a:t>of</a:t>
            </a:r>
            <a:r>
              <a:rPr sz="2000" i="1" spc="15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45" dirty="0">
                <a:solidFill>
                  <a:srgbClr val="8CFD00"/>
                </a:solidFill>
                <a:latin typeface="Georgia"/>
                <a:cs typeface="Georgia"/>
              </a:rPr>
              <a:t>delay </a:t>
            </a:r>
            <a:r>
              <a:rPr sz="2000" i="1" spc="-465" dirty="0">
                <a:solidFill>
                  <a:srgbClr val="8CFD00"/>
                </a:solidFill>
                <a:latin typeface="Georgia"/>
                <a:cs typeface="Georgia"/>
              </a:rPr>
              <a:t> </a:t>
            </a:r>
            <a:r>
              <a:rPr sz="2000" i="1" spc="80" dirty="0">
                <a:solidFill>
                  <a:srgbClr val="8CFD00"/>
                </a:solidFill>
                <a:latin typeface="Georgia"/>
                <a:cs typeface="Georgia"/>
              </a:rPr>
              <a:t>lines.</a:t>
            </a:r>
            <a:endParaRPr sz="2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2299" y="2092709"/>
            <a:ext cx="7092950" cy="190500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119505" marR="5080" indent="-1107440">
              <a:lnSpc>
                <a:spcPts val="7200"/>
              </a:lnSpc>
              <a:spcBef>
                <a:spcPts val="455"/>
              </a:spcBef>
            </a:pPr>
            <a:r>
              <a:rPr lang="en-US" sz="6200" i="1" spc="-3495" dirty="0" err="1">
                <a:solidFill>
                  <a:srgbClr val="F0E7E7"/>
                </a:solidFill>
                <a:latin typeface="Arial"/>
                <a:cs typeface="Arial"/>
              </a:rPr>
              <a:t>T</a:t>
            </a:r>
            <a:r>
              <a:rPr lang="en-US" sz="6200" i="1" spc="-295" dirty="0" err="1">
                <a:solidFill>
                  <a:srgbClr val="F0E7E7"/>
                </a:solidFill>
                <a:latin typeface="Arial"/>
                <a:cs typeface="Arial"/>
              </a:rPr>
              <a:t>Time</a:t>
            </a:r>
            <a:r>
              <a:rPr sz="6200" i="1" spc="-765" dirty="0">
                <a:solidFill>
                  <a:srgbClr val="F0E7E7"/>
                </a:solidFill>
                <a:latin typeface="Arial"/>
                <a:cs typeface="Arial"/>
              </a:rPr>
              <a:t> </a:t>
            </a:r>
            <a:r>
              <a:rPr sz="6200" i="1" spc="155" dirty="0">
                <a:solidFill>
                  <a:srgbClr val="F0E7E7"/>
                </a:solidFill>
                <a:latin typeface="Arial"/>
                <a:cs typeface="Arial"/>
              </a:rPr>
              <a:t>Of</a:t>
            </a:r>
            <a:r>
              <a:rPr sz="6200" i="1" spc="-765" dirty="0">
                <a:solidFill>
                  <a:srgbClr val="F0E7E7"/>
                </a:solidFill>
                <a:latin typeface="Arial"/>
                <a:cs typeface="Arial"/>
              </a:rPr>
              <a:t> </a:t>
            </a:r>
            <a:r>
              <a:rPr sz="6200" i="1" spc="204" dirty="0">
                <a:solidFill>
                  <a:srgbClr val="F0E7E7"/>
                </a:solidFill>
                <a:latin typeface="Arial"/>
                <a:cs typeface="Arial"/>
              </a:rPr>
              <a:t>Flight</a:t>
            </a:r>
            <a:r>
              <a:rPr sz="6200" i="1" spc="-765" dirty="0">
                <a:solidFill>
                  <a:srgbClr val="F0E7E7"/>
                </a:solidFill>
                <a:latin typeface="Arial"/>
                <a:cs typeface="Arial"/>
              </a:rPr>
              <a:t> </a:t>
            </a:r>
            <a:r>
              <a:rPr sz="6200" i="1" spc="-195" dirty="0">
                <a:solidFill>
                  <a:srgbClr val="F0E7E7"/>
                </a:solidFill>
                <a:latin typeface="Arial"/>
                <a:cs typeface="Arial"/>
              </a:rPr>
              <a:t>(TOF) </a:t>
            </a:r>
            <a:r>
              <a:rPr sz="6200" i="1" spc="-110" dirty="0">
                <a:solidFill>
                  <a:srgbClr val="F0E7E7"/>
                </a:solidFill>
                <a:latin typeface="Arial"/>
                <a:cs typeface="Arial"/>
              </a:rPr>
              <a:t> </a:t>
            </a:r>
            <a:r>
              <a:rPr sz="6200" i="1" spc="25" dirty="0">
                <a:solidFill>
                  <a:srgbClr val="F0E7E7"/>
                </a:solidFill>
                <a:latin typeface="Arial"/>
                <a:cs typeface="Arial"/>
              </a:rPr>
              <a:t>Measurement</a:t>
            </a:r>
            <a:endParaRPr sz="6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43276" y="1213916"/>
              <a:ext cx="1020444" cy="4806315"/>
            </a:xfrm>
            <a:custGeom>
              <a:avLst/>
              <a:gdLst/>
              <a:ahLst/>
              <a:cxnLst/>
              <a:rect l="l" t="t" r="r" b="b"/>
              <a:pathLst>
                <a:path w="1020445" h="4806315">
                  <a:moveTo>
                    <a:pt x="15849" y="0"/>
                  </a:moveTo>
                  <a:lnTo>
                    <a:pt x="75247" y="60845"/>
                  </a:lnTo>
                  <a:lnTo>
                    <a:pt x="133565" y="122758"/>
                  </a:lnTo>
                  <a:lnTo>
                    <a:pt x="190080" y="186118"/>
                  </a:lnTo>
                  <a:lnTo>
                    <a:pt x="245160" y="250926"/>
                  </a:lnTo>
                  <a:lnTo>
                    <a:pt x="298450" y="317157"/>
                  </a:lnTo>
                  <a:lnTo>
                    <a:pt x="349923" y="384479"/>
                  </a:lnTo>
                  <a:lnTo>
                    <a:pt x="399961" y="453237"/>
                  </a:lnTo>
                  <a:lnTo>
                    <a:pt x="448208" y="523443"/>
                  </a:lnTo>
                  <a:lnTo>
                    <a:pt x="494284" y="594360"/>
                  </a:lnTo>
                  <a:lnTo>
                    <a:pt x="538924" y="666724"/>
                  </a:lnTo>
                  <a:lnTo>
                    <a:pt x="581761" y="740168"/>
                  </a:lnTo>
                  <a:lnTo>
                    <a:pt x="622808" y="814324"/>
                  </a:lnTo>
                  <a:lnTo>
                    <a:pt x="661682" y="889927"/>
                  </a:lnTo>
                  <a:lnTo>
                    <a:pt x="698766" y="966241"/>
                  </a:lnTo>
                  <a:lnTo>
                    <a:pt x="734047" y="1043279"/>
                  </a:lnTo>
                  <a:lnTo>
                    <a:pt x="767168" y="1121397"/>
                  </a:lnTo>
                  <a:lnTo>
                    <a:pt x="798487" y="1200607"/>
                  </a:lnTo>
                  <a:lnTo>
                    <a:pt x="827646" y="1280160"/>
                  </a:lnTo>
                  <a:lnTo>
                    <a:pt x="855002" y="1360449"/>
                  </a:lnTo>
                  <a:lnTo>
                    <a:pt x="880198" y="1441437"/>
                  </a:lnTo>
                  <a:lnTo>
                    <a:pt x="903249" y="1523161"/>
                  </a:lnTo>
                  <a:lnTo>
                    <a:pt x="924483" y="1605241"/>
                  </a:lnTo>
                  <a:lnTo>
                    <a:pt x="943559" y="1687677"/>
                  </a:lnTo>
                  <a:lnTo>
                    <a:pt x="960488" y="1770837"/>
                  </a:lnTo>
                  <a:lnTo>
                    <a:pt x="975245" y="1854365"/>
                  </a:lnTo>
                  <a:lnTo>
                    <a:pt x="988199" y="1938248"/>
                  </a:lnTo>
                  <a:lnTo>
                    <a:pt x="998639" y="2022487"/>
                  </a:lnTo>
                  <a:lnTo>
                    <a:pt x="1007287" y="2106726"/>
                  </a:lnTo>
                  <a:lnTo>
                    <a:pt x="1013764" y="2191321"/>
                  </a:lnTo>
                  <a:lnTo>
                    <a:pt x="1017727" y="2275928"/>
                  </a:lnTo>
                  <a:lnTo>
                    <a:pt x="1019886" y="2360879"/>
                  </a:lnTo>
                  <a:lnTo>
                    <a:pt x="1019886" y="2445486"/>
                  </a:lnTo>
                  <a:lnTo>
                    <a:pt x="1017727" y="2530436"/>
                  </a:lnTo>
                  <a:lnTo>
                    <a:pt x="1013409" y="2615044"/>
                  </a:lnTo>
                  <a:lnTo>
                    <a:pt x="1007287" y="2699639"/>
                  </a:lnTo>
                  <a:lnTo>
                    <a:pt x="998639" y="2783878"/>
                  </a:lnTo>
                  <a:lnTo>
                    <a:pt x="987844" y="2868117"/>
                  </a:lnTo>
                  <a:lnTo>
                    <a:pt x="975245" y="2952000"/>
                  </a:lnTo>
                  <a:lnTo>
                    <a:pt x="960488" y="3035528"/>
                  </a:lnTo>
                  <a:lnTo>
                    <a:pt x="943559" y="3118319"/>
                  </a:lnTo>
                  <a:lnTo>
                    <a:pt x="924483" y="3201123"/>
                  </a:lnTo>
                  <a:lnTo>
                    <a:pt x="903249" y="3283204"/>
                  </a:lnTo>
                  <a:lnTo>
                    <a:pt x="880198" y="3364928"/>
                  </a:lnTo>
                  <a:lnTo>
                    <a:pt x="855002" y="3445929"/>
                  </a:lnTo>
                  <a:lnTo>
                    <a:pt x="827646" y="3526205"/>
                  </a:lnTo>
                  <a:lnTo>
                    <a:pt x="798487" y="3605758"/>
                  </a:lnTo>
                  <a:lnTo>
                    <a:pt x="767168" y="3684600"/>
                  </a:lnTo>
                  <a:lnTo>
                    <a:pt x="734047" y="3762717"/>
                  </a:lnTo>
                  <a:lnTo>
                    <a:pt x="698766" y="3840124"/>
                  </a:lnTo>
                  <a:lnTo>
                    <a:pt x="661682" y="3916438"/>
                  </a:lnTo>
                  <a:lnTo>
                    <a:pt x="622439" y="3991686"/>
                  </a:lnTo>
                  <a:lnTo>
                    <a:pt x="581761" y="4066197"/>
                  </a:lnTo>
                  <a:lnTo>
                    <a:pt x="538924" y="4139641"/>
                  </a:lnTo>
                  <a:lnTo>
                    <a:pt x="494284" y="4211637"/>
                  </a:lnTo>
                  <a:lnTo>
                    <a:pt x="447840" y="4282922"/>
                  </a:lnTo>
                  <a:lnTo>
                    <a:pt x="399605" y="4352759"/>
                  </a:lnTo>
                  <a:lnTo>
                    <a:pt x="349923" y="4421517"/>
                  </a:lnTo>
                  <a:lnTo>
                    <a:pt x="298081" y="4489208"/>
                  </a:lnTo>
                  <a:lnTo>
                    <a:pt x="244805" y="4555083"/>
                  </a:lnTo>
                  <a:lnTo>
                    <a:pt x="190080" y="4619879"/>
                  </a:lnTo>
                  <a:lnTo>
                    <a:pt x="133210" y="4683607"/>
                  </a:lnTo>
                  <a:lnTo>
                    <a:pt x="75247" y="4745520"/>
                  </a:lnTo>
                  <a:lnTo>
                    <a:pt x="15481" y="4805997"/>
                  </a:lnTo>
                  <a:lnTo>
                    <a:pt x="368" y="4791240"/>
                  </a:lnTo>
                  <a:lnTo>
                    <a:pt x="0" y="4790884"/>
                  </a:lnTo>
                  <a:lnTo>
                    <a:pt x="59397" y="4730762"/>
                  </a:lnTo>
                  <a:lnTo>
                    <a:pt x="117005" y="4669205"/>
                  </a:lnTo>
                  <a:lnTo>
                    <a:pt x="173520" y="4606201"/>
                  </a:lnTo>
                  <a:lnTo>
                    <a:pt x="227888" y="4541761"/>
                  </a:lnTo>
                  <a:lnTo>
                    <a:pt x="281165" y="4475886"/>
                  </a:lnTo>
                  <a:lnTo>
                    <a:pt x="332282" y="4408919"/>
                  </a:lnTo>
                  <a:lnTo>
                    <a:pt x="381965" y="4340517"/>
                  </a:lnTo>
                  <a:lnTo>
                    <a:pt x="429844" y="4271048"/>
                  </a:lnTo>
                  <a:lnTo>
                    <a:pt x="475919" y="4200486"/>
                  </a:lnTo>
                  <a:lnTo>
                    <a:pt x="520204" y="4128477"/>
                  </a:lnTo>
                  <a:lnTo>
                    <a:pt x="562686" y="4055757"/>
                  </a:lnTo>
                  <a:lnTo>
                    <a:pt x="603364" y="3981957"/>
                  </a:lnTo>
                  <a:lnTo>
                    <a:pt x="642238" y="3907078"/>
                  </a:lnTo>
                  <a:lnTo>
                    <a:pt x="678967" y="3831120"/>
                  </a:lnTo>
                  <a:lnTo>
                    <a:pt x="713879" y="3754437"/>
                  </a:lnTo>
                  <a:lnTo>
                    <a:pt x="747001" y="3676688"/>
                  </a:lnTo>
                  <a:lnTo>
                    <a:pt x="777963" y="3598202"/>
                  </a:lnTo>
                  <a:lnTo>
                    <a:pt x="807123" y="3519360"/>
                  </a:lnTo>
                  <a:lnTo>
                    <a:pt x="834123" y="3439439"/>
                  </a:lnTo>
                  <a:lnTo>
                    <a:pt x="859320" y="3358807"/>
                  </a:lnTo>
                  <a:lnTo>
                    <a:pt x="882357" y="3277806"/>
                  </a:lnTo>
                  <a:lnTo>
                    <a:pt x="903249" y="3196082"/>
                  </a:lnTo>
                  <a:lnTo>
                    <a:pt x="922324" y="3114001"/>
                  </a:lnTo>
                  <a:lnTo>
                    <a:pt x="939241" y="3031566"/>
                  </a:lnTo>
                  <a:lnTo>
                    <a:pt x="953998" y="2948406"/>
                  </a:lnTo>
                  <a:lnTo>
                    <a:pt x="966609" y="2865247"/>
                  </a:lnTo>
                  <a:lnTo>
                    <a:pt x="977049" y="2781719"/>
                  </a:lnTo>
                  <a:lnTo>
                    <a:pt x="985685" y="2697848"/>
                  </a:lnTo>
                  <a:lnTo>
                    <a:pt x="992162" y="2613609"/>
                  </a:lnTo>
                  <a:lnTo>
                    <a:pt x="996124" y="2529725"/>
                  </a:lnTo>
                  <a:lnTo>
                    <a:pt x="998283" y="2445486"/>
                  </a:lnTo>
                  <a:lnTo>
                    <a:pt x="998283" y="2361247"/>
                  </a:lnTo>
                  <a:lnTo>
                    <a:pt x="996124" y="2277008"/>
                  </a:lnTo>
                  <a:lnTo>
                    <a:pt x="992162" y="2192769"/>
                  </a:lnTo>
                  <a:lnTo>
                    <a:pt x="985685" y="2108885"/>
                  </a:lnTo>
                  <a:lnTo>
                    <a:pt x="977404" y="2025002"/>
                  </a:lnTo>
                  <a:lnTo>
                    <a:pt x="966609" y="1941118"/>
                  </a:lnTo>
                  <a:lnTo>
                    <a:pt x="953998" y="1857959"/>
                  </a:lnTo>
                  <a:lnTo>
                    <a:pt x="939241" y="1775167"/>
                  </a:lnTo>
                  <a:lnTo>
                    <a:pt x="922324" y="1692363"/>
                  </a:lnTo>
                  <a:lnTo>
                    <a:pt x="903604" y="1610283"/>
                  </a:lnTo>
                  <a:lnTo>
                    <a:pt x="882357" y="1528559"/>
                  </a:lnTo>
                  <a:lnTo>
                    <a:pt x="859320" y="1447558"/>
                  </a:lnTo>
                  <a:lnTo>
                    <a:pt x="834478" y="1367282"/>
                  </a:lnTo>
                  <a:lnTo>
                    <a:pt x="807478" y="1287360"/>
                  </a:lnTo>
                  <a:lnTo>
                    <a:pt x="778319" y="1208163"/>
                  </a:lnTo>
                  <a:lnTo>
                    <a:pt x="747369" y="1129677"/>
                  </a:lnTo>
                  <a:lnTo>
                    <a:pt x="714248" y="1052283"/>
                  </a:lnTo>
                  <a:lnTo>
                    <a:pt x="679323" y="975245"/>
                  </a:lnTo>
                  <a:lnTo>
                    <a:pt x="642238" y="899642"/>
                  </a:lnTo>
                  <a:lnTo>
                    <a:pt x="603719" y="824763"/>
                  </a:lnTo>
                  <a:lnTo>
                    <a:pt x="563041" y="750608"/>
                  </a:lnTo>
                  <a:lnTo>
                    <a:pt x="520560" y="677887"/>
                  </a:lnTo>
                  <a:lnTo>
                    <a:pt x="476288" y="605878"/>
                  </a:lnTo>
                  <a:lnTo>
                    <a:pt x="430199" y="535317"/>
                  </a:lnTo>
                  <a:lnTo>
                    <a:pt x="382320" y="465848"/>
                  </a:lnTo>
                  <a:lnTo>
                    <a:pt x="332638" y="397446"/>
                  </a:lnTo>
                  <a:lnTo>
                    <a:pt x="281165" y="330479"/>
                  </a:lnTo>
                  <a:lnTo>
                    <a:pt x="228244" y="264604"/>
                  </a:lnTo>
                  <a:lnTo>
                    <a:pt x="173888" y="200164"/>
                  </a:lnTo>
                  <a:lnTo>
                    <a:pt x="117360" y="137160"/>
                  </a:lnTo>
                  <a:lnTo>
                    <a:pt x="59766" y="75603"/>
                  </a:lnTo>
                  <a:lnTo>
                    <a:pt x="368" y="15481"/>
                  </a:lnTo>
                  <a:lnTo>
                    <a:pt x="15849" y="0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43276" y="1213916"/>
              <a:ext cx="1020444" cy="4806315"/>
            </a:xfrm>
            <a:custGeom>
              <a:avLst/>
              <a:gdLst/>
              <a:ahLst/>
              <a:cxnLst/>
              <a:rect l="l" t="t" r="r" b="b"/>
              <a:pathLst>
                <a:path w="1020445" h="4806315">
                  <a:moveTo>
                    <a:pt x="15849" y="0"/>
                  </a:moveTo>
                  <a:lnTo>
                    <a:pt x="75247" y="60845"/>
                  </a:lnTo>
                  <a:lnTo>
                    <a:pt x="133565" y="122758"/>
                  </a:lnTo>
                  <a:lnTo>
                    <a:pt x="190080" y="186118"/>
                  </a:lnTo>
                  <a:lnTo>
                    <a:pt x="245160" y="250926"/>
                  </a:lnTo>
                  <a:lnTo>
                    <a:pt x="298450" y="317157"/>
                  </a:lnTo>
                  <a:lnTo>
                    <a:pt x="349923" y="384479"/>
                  </a:lnTo>
                  <a:lnTo>
                    <a:pt x="399961" y="453237"/>
                  </a:lnTo>
                  <a:lnTo>
                    <a:pt x="448208" y="523443"/>
                  </a:lnTo>
                  <a:lnTo>
                    <a:pt x="494284" y="594360"/>
                  </a:lnTo>
                  <a:lnTo>
                    <a:pt x="538924" y="666724"/>
                  </a:lnTo>
                  <a:lnTo>
                    <a:pt x="581761" y="740168"/>
                  </a:lnTo>
                  <a:lnTo>
                    <a:pt x="622808" y="814324"/>
                  </a:lnTo>
                  <a:lnTo>
                    <a:pt x="661682" y="889927"/>
                  </a:lnTo>
                  <a:lnTo>
                    <a:pt x="698766" y="966241"/>
                  </a:lnTo>
                  <a:lnTo>
                    <a:pt x="734047" y="1043279"/>
                  </a:lnTo>
                  <a:lnTo>
                    <a:pt x="767168" y="1121397"/>
                  </a:lnTo>
                  <a:lnTo>
                    <a:pt x="798487" y="1200607"/>
                  </a:lnTo>
                  <a:lnTo>
                    <a:pt x="827646" y="1280160"/>
                  </a:lnTo>
                  <a:lnTo>
                    <a:pt x="855002" y="1360449"/>
                  </a:lnTo>
                  <a:lnTo>
                    <a:pt x="880198" y="1441437"/>
                  </a:lnTo>
                  <a:lnTo>
                    <a:pt x="903249" y="1523161"/>
                  </a:lnTo>
                  <a:lnTo>
                    <a:pt x="924483" y="1605241"/>
                  </a:lnTo>
                  <a:lnTo>
                    <a:pt x="943559" y="1687677"/>
                  </a:lnTo>
                  <a:lnTo>
                    <a:pt x="960488" y="1770837"/>
                  </a:lnTo>
                  <a:lnTo>
                    <a:pt x="975245" y="1854365"/>
                  </a:lnTo>
                  <a:lnTo>
                    <a:pt x="988199" y="1938248"/>
                  </a:lnTo>
                  <a:lnTo>
                    <a:pt x="998639" y="2022487"/>
                  </a:lnTo>
                  <a:lnTo>
                    <a:pt x="1007287" y="2106726"/>
                  </a:lnTo>
                  <a:lnTo>
                    <a:pt x="1013764" y="2191321"/>
                  </a:lnTo>
                  <a:lnTo>
                    <a:pt x="1017727" y="2275928"/>
                  </a:lnTo>
                  <a:lnTo>
                    <a:pt x="1019886" y="2360879"/>
                  </a:lnTo>
                  <a:lnTo>
                    <a:pt x="1019886" y="2445486"/>
                  </a:lnTo>
                  <a:lnTo>
                    <a:pt x="1017727" y="2530436"/>
                  </a:lnTo>
                  <a:lnTo>
                    <a:pt x="1013409" y="2615044"/>
                  </a:lnTo>
                  <a:lnTo>
                    <a:pt x="1007287" y="2699639"/>
                  </a:lnTo>
                  <a:lnTo>
                    <a:pt x="998639" y="2783878"/>
                  </a:lnTo>
                  <a:lnTo>
                    <a:pt x="987844" y="2868117"/>
                  </a:lnTo>
                  <a:lnTo>
                    <a:pt x="975245" y="2952000"/>
                  </a:lnTo>
                  <a:lnTo>
                    <a:pt x="960488" y="3035528"/>
                  </a:lnTo>
                  <a:lnTo>
                    <a:pt x="943559" y="3118319"/>
                  </a:lnTo>
                  <a:lnTo>
                    <a:pt x="924483" y="3201123"/>
                  </a:lnTo>
                  <a:lnTo>
                    <a:pt x="903249" y="3283204"/>
                  </a:lnTo>
                  <a:lnTo>
                    <a:pt x="880198" y="3364928"/>
                  </a:lnTo>
                  <a:lnTo>
                    <a:pt x="855002" y="3445929"/>
                  </a:lnTo>
                  <a:lnTo>
                    <a:pt x="827646" y="3526205"/>
                  </a:lnTo>
                  <a:lnTo>
                    <a:pt x="798487" y="3605758"/>
                  </a:lnTo>
                  <a:lnTo>
                    <a:pt x="767168" y="3684600"/>
                  </a:lnTo>
                  <a:lnTo>
                    <a:pt x="734047" y="3762717"/>
                  </a:lnTo>
                  <a:lnTo>
                    <a:pt x="698766" y="3840124"/>
                  </a:lnTo>
                  <a:lnTo>
                    <a:pt x="661682" y="3916438"/>
                  </a:lnTo>
                  <a:lnTo>
                    <a:pt x="622439" y="3991686"/>
                  </a:lnTo>
                  <a:lnTo>
                    <a:pt x="581761" y="4066197"/>
                  </a:lnTo>
                  <a:lnTo>
                    <a:pt x="538924" y="4139641"/>
                  </a:lnTo>
                  <a:lnTo>
                    <a:pt x="494284" y="4211637"/>
                  </a:lnTo>
                  <a:lnTo>
                    <a:pt x="447840" y="4282922"/>
                  </a:lnTo>
                  <a:lnTo>
                    <a:pt x="399605" y="4352759"/>
                  </a:lnTo>
                  <a:lnTo>
                    <a:pt x="349923" y="4421517"/>
                  </a:lnTo>
                  <a:lnTo>
                    <a:pt x="298081" y="4489208"/>
                  </a:lnTo>
                  <a:lnTo>
                    <a:pt x="244805" y="4555083"/>
                  </a:lnTo>
                  <a:lnTo>
                    <a:pt x="190080" y="4619879"/>
                  </a:lnTo>
                  <a:lnTo>
                    <a:pt x="133210" y="4683607"/>
                  </a:lnTo>
                  <a:lnTo>
                    <a:pt x="75247" y="4745520"/>
                  </a:lnTo>
                  <a:lnTo>
                    <a:pt x="15481" y="4805997"/>
                  </a:lnTo>
                  <a:lnTo>
                    <a:pt x="368" y="4791240"/>
                  </a:lnTo>
                  <a:lnTo>
                    <a:pt x="0" y="4790884"/>
                  </a:lnTo>
                  <a:lnTo>
                    <a:pt x="59397" y="4730762"/>
                  </a:lnTo>
                  <a:lnTo>
                    <a:pt x="117005" y="4669205"/>
                  </a:lnTo>
                  <a:lnTo>
                    <a:pt x="173520" y="4606201"/>
                  </a:lnTo>
                  <a:lnTo>
                    <a:pt x="227888" y="4541761"/>
                  </a:lnTo>
                  <a:lnTo>
                    <a:pt x="281165" y="4475886"/>
                  </a:lnTo>
                  <a:lnTo>
                    <a:pt x="332282" y="4408919"/>
                  </a:lnTo>
                  <a:lnTo>
                    <a:pt x="381965" y="4340517"/>
                  </a:lnTo>
                  <a:lnTo>
                    <a:pt x="429844" y="4271048"/>
                  </a:lnTo>
                  <a:lnTo>
                    <a:pt x="475919" y="4200486"/>
                  </a:lnTo>
                  <a:lnTo>
                    <a:pt x="520204" y="4128477"/>
                  </a:lnTo>
                  <a:lnTo>
                    <a:pt x="562686" y="4055757"/>
                  </a:lnTo>
                  <a:lnTo>
                    <a:pt x="603364" y="3981957"/>
                  </a:lnTo>
                  <a:lnTo>
                    <a:pt x="642238" y="3907078"/>
                  </a:lnTo>
                  <a:lnTo>
                    <a:pt x="678967" y="3831120"/>
                  </a:lnTo>
                  <a:lnTo>
                    <a:pt x="713879" y="3754437"/>
                  </a:lnTo>
                  <a:lnTo>
                    <a:pt x="747001" y="3676688"/>
                  </a:lnTo>
                  <a:lnTo>
                    <a:pt x="777963" y="3598202"/>
                  </a:lnTo>
                  <a:lnTo>
                    <a:pt x="807123" y="3519360"/>
                  </a:lnTo>
                  <a:lnTo>
                    <a:pt x="834123" y="3439439"/>
                  </a:lnTo>
                  <a:lnTo>
                    <a:pt x="859320" y="3358807"/>
                  </a:lnTo>
                  <a:lnTo>
                    <a:pt x="882357" y="3277806"/>
                  </a:lnTo>
                  <a:lnTo>
                    <a:pt x="903249" y="3196082"/>
                  </a:lnTo>
                  <a:lnTo>
                    <a:pt x="922324" y="3114001"/>
                  </a:lnTo>
                  <a:lnTo>
                    <a:pt x="939241" y="3031566"/>
                  </a:lnTo>
                  <a:lnTo>
                    <a:pt x="953998" y="2948406"/>
                  </a:lnTo>
                  <a:lnTo>
                    <a:pt x="966609" y="2865247"/>
                  </a:lnTo>
                  <a:lnTo>
                    <a:pt x="977049" y="2781719"/>
                  </a:lnTo>
                  <a:lnTo>
                    <a:pt x="985685" y="2697848"/>
                  </a:lnTo>
                  <a:lnTo>
                    <a:pt x="992162" y="2613609"/>
                  </a:lnTo>
                  <a:lnTo>
                    <a:pt x="996124" y="2529725"/>
                  </a:lnTo>
                  <a:lnTo>
                    <a:pt x="998283" y="2445486"/>
                  </a:lnTo>
                  <a:lnTo>
                    <a:pt x="998283" y="2361247"/>
                  </a:lnTo>
                  <a:lnTo>
                    <a:pt x="996124" y="2277008"/>
                  </a:lnTo>
                  <a:lnTo>
                    <a:pt x="992162" y="2192769"/>
                  </a:lnTo>
                  <a:lnTo>
                    <a:pt x="985685" y="2108885"/>
                  </a:lnTo>
                  <a:lnTo>
                    <a:pt x="977404" y="2025002"/>
                  </a:lnTo>
                  <a:lnTo>
                    <a:pt x="966609" y="1941118"/>
                  </a:lnTo>
                  <a:lnTo>
                    <a:pt x="953998" y="1857959"/>
                  </a:lnTo>
                  <a:lnTo>
                    <a:pt x="939241" y="1775167"/>
                  </a:lnTo>
                  <a:lnTo>
                    <a:pt x="922324" y="1692363"/>
                  </a:lnTo>
                  <a:lnTo>
                    <a:pt x="903604" y="1610283"/>
                  </a:lnTo>
                  <a:lnTo>
                    <a:pt x="882357" y="1528559"/>
                  </a:lnTo>
                  <a:lnTo>
                    <a:pt x="859320" y="1447558"/>
                  </a:lnTo>
                  <a:lnTo>
                    <a:pt x="834478" y="1367282"/>
                  </a:lnTo>
                  <a:lnTo>
                    <a:pt x="807478" y="1287360"/>
                  </a:lnTo>
                  <a:lnTo>
                    <a:pt x="778319" y="1208163"/>
                  </a:lnTo>
                  <a:lnTo>
                    <a:pt x="747369" y="1129677"/>
                  </a:lnTo>
                  <a:lnTo>
                    <a:pt x="714248" y="1052283"/>
                  </a:lnTo>
                  <a:lnTo>
                    <a:pt x="679323" y="975245"/>
                  </a:lnTo>
                  <a:lnTo>
                    <a:pt x="642238" y="899642"/>
                  </a:lnTo>
                  <a:lnTo>
                    <a:pt x="603719" y="824763"/>
                  </a:lnTo>
                  <a:lnTo>
                    <a:pt x="563041" y="750608"/>
                  </a:lnTo>
                  <a:lnTo>
                    <a:pt x="520560" y="677887"/>
                  </a:lnTo>
                  <a:lnTo>
                    <a:pt x="476288" y="605878"/>
                  </a:lnTo>
                  <a:lnTo>
                    <a:pt x="430199" y="535317"/>
                  </a:lnTo>
                  <a:lnTo>
                    <a:pt x="382320" y="465848"/>
                  </a:lnTo>
                  <a:lnTo>
                    <a:pt x="332638" y="397446"/>
                  </a:lnTo>
                  <a:lnTo>
                    <a:pt x="281165" y="330479"/>
                  </a:lnTo>
                  <a:lnTo>
                    <a:pt x="228244" y="264604"/>
                  </a:lnTo>
                  <a:lnTo>
                    <a:pt x="173888" y="200164"/>
                  </a:lnTo>
                  <a:lnTo>
                    <a:pt x="117360" y="137160"/>
                  </a:lnTo>
                  <a:lnTo>
                    <a:pt x="59766" y="75603"/>
                  </a:lnTo>
                  <a:lnTo>
                    <a:pt x="368" y="15481"/>
                  </a:lnTo>
                  <a:lnTo>
                    <a:pt x="15849" y="0"/>
                  </a:lnTo>
                  <a:close/>
                </a:path>
              </a:pathLst>
            </a:custGeom>
            <a:ln w="15839">
              <a:solidFill>
                <a:srgbClr val="43B9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43B9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48634" y="1414437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8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21" y="185407"/>
                  </a:lnTo>
                  <a:lnTo>
                    <a:pt x="40678" y="220319"/>
                  </a:lnTo>
                  <a:lnTo>
                    <a:pt x="24841" y="257047"/>
                  </a:lnTo>
                  <a:lnTo>
                    <a:pt x="12954" y="294843"/>
                  </a:lnTo>
                  <a:lnTo>
                    <a:pt x="5041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9" y="434530"/>
                  </a:lnTo>
                  <a:lnTo>
                    <a:pt x="8636" y="475208"/>
                  </a:lnTo>
                  <a:lnTo>
                    <a:pt x="19431" y="515162"/>
                  </a:lnTo>
                  <a:lnTo>
                    <a:pt x="34201" y="553326"/>
                  </a:lnTo>
                  <a:lnTo>
                    <a:pt x="53276" y="590041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80" y="711365"/>
                  </a:lnTo>
                  <a:lnTo>
                    <a:pt x="197993" y="734047"/>
                  </a:lnTo>
                  <a:lnTo>
                    <a:pt x="234721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41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70"/>
                  </a:lnTo>
                  <a:lnTo>
                    <a:pt x="497878" y="773290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20" y="722883"/>
                  </a:lnTo>
                  <a:lnTo>
                    <a:pt x="644398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202" y="607326"/>
                  </a:lnTo>
                  <a:lnTo>
                    <a:pt x="747712" y="571690"/>
                  </a:lnTo>
                  <a:lnTo>
                    <a:pt x="764641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4" y="413638"/>
                  </a:lnTo>
                  <a:lnTo>
                    <a:pt x="790917" y="393128"/>
                  </a:lnTo>
                  <a:lnTo>
                    <a:pt x="790194" y="372605"/>
                  </a:lnTo>
                  <a:lnTo>
                    <a:pt x="785876" y="331558"/>
                  </a:lnTo>
                  <a:lnTo>
                    <a:pt x="777240" y="291249"/>
                  </a:lnTo>
                  <a:lnTo>
                    <a:pt x="764641" y="252361"/>
                  </a:lnTo>
                  <a:lnTo>
                    <a:pt x="747712" y="214566"/>
                  </a:lnTo>
                  <a:lnTo>
                    <a:pt x="727202" y="178930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8" y="87490"/>
                  </a:lnTo>
                  <a:lnTo>
                    <a:pt x="610920" y="63360"/>
                  </a:lnTo>
                  <a:lnTo>
                    <a:pt x="574916" y="42849"/>
                  </a:lnTo>
                  <a:lnTo>
                    <a:pt x="537121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8" y="202679"/>
                  </a:lnTo>
                  <a:lnTo>
                    <a:pt x="70916" y="168846"/>
                  </a:lnTo>
                  <a:lnTo>
                    <a:pt x="95389" y="137159"/>
                  </a:lnTo>
                  <a:lnTo>
                    <a:pt x="123113" y="108369"/>
                  </a:lnTo>
                  <a:lnTo>
                    <a:pt x="153720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8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70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81" y="311403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81" y="474840"/>
                  </a:lnTo>
                  <a:lnTo>
                    <a:pt x="771474" y="514807"/>
                  </a:lnTo>
                  <a:lnTo>
                    <a:pt x="756716" y="552970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8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41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21" y="752767"/>
                  </a:lnTo>
                  <a:lnTo>
                    <a:pt x="197993" y="734047"/>
                  </a:lnTo>
                  <a:lnTo>
                    <a:pt x="163080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1"/>
                  </a:lnTo>
                  <a:lnTo>
                    <a:pt x="34201" y="553326"/>
                  </a:lnTo>
                  <a:lnTo>
                    <a:pt x="19431" y="515162"/>
                  </a:lnTo>
                  <a:lnTo>
                    <a:pt x="8636" y="475208"/>
                  </a:lnTo>
                  <a:lnTo>
                    <a:pt x="2159" y="434530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23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8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21" y="185407"/>
                  </a:lnTo>
                  <a:lnTo>
                    <a:pt x="40678" y="220319"/>
                  </a:lnTo>
                  <a:lnTo>
                    <a:pt x="24841" y="257047"/>
                  </a:lnTo>
                  <a:lnTo>
                    <a:pt x="12954" y="294843"/>
                  </a:lnTo>
                  <a:lnTo>
                    <a:pt x="5041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9" y="434530"/>
                  </a:lnTo>
                  <a:lnTo>
                    <a:pt x="8636" y="475208"/>
                  </a:lnTo>
                  <a:lnTo>
                    <a:pt x="19431" y="515162"/>
                  </a:lnTo>
                  <a:lnTo>
                    <a:pt x="34201" y="553326"/>
                  </a:lnTo>
                  <a:lnTo>
                    <a:pt x="53276" y="590041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80" y="711365"/>
                  </a:lnTo>
                  <a:lnTo>
                    <a:pt x="197993" y="734047"/>
                  </a:lnTo>
                  <a:lnTo>
                    <a:pt x="234721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41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70"/>
                  </a:lnTo>
                  <a:lnTo>
                    <a:pt x="497878" y="773290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20" y="722883"/>
                  </a:lnTo>
                  <a:lnTo>
                    <a:pt x="644398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202" y="607326"/>
                  </a:lnTo>
                  <a:lnTo>
                    <a:pt x="747712" y="571690"/>
                  </a:lnTo>
                  <a:lnTo>
                    <a:pt x="764641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4" y="413638"/>
                  </a:lnTo>
                  <a:lnTo>
                    <a:pt x="790917" y="393128"/>
                  </a:lnTo>
                  <a:lnTo>
                    <a:pt x="790194" y="372605"/>
                  </a:lnTo>
                  <a:lnTo>
                    <a:pt x="785876" y="331558"/>
                  </a:lnTo>
                  <a:lnTo>
                    <a:pt x="777240" y="291249"/>
                  </a:lnTo>
                  <a:lnTo>
                    <a:pt x="764641" y="252361"/>
                  </a:lnTo>
                  <a:lnTo>
                    <a:pt x="747712" y="214566"/>
                  </a:lnTo>
                  <a:lnTo>
                    <a:pt x="727202" y="178930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8" y="87490"/>
                  </a:lnTo>
                  <a:lnTo>
                    <a:pt x="610920" y="63360"/>
                  </a:lnTo>
                  <a:lnTo>
                    <a:pt x="574916" y="42849"/>
                  </a:lnTo>
                  <a:lnTo>
                    <a:pt x="537121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43B9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53004" y="1335595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8" y="202679"/>
                  </a:lnTo>
                  <a:lnTo>
                    <a:pt x="70916" y="168846"/>
                  </a:lnTo>
                  <a:lnTo>
                    <a:pt x="95389" y="137159"/>
                  </a:lnTo>
                  <a:lnTo>
                    <a:pt x="123113" y="108369"/>
                  </a:lnTo>
                  <a:lnTo>
                    <a:pt x="153720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8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70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81" y="311403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81" y="474840"/>
                  </a:lnTo>
                  <a:lnTo>
                    <a:pt x="771474" y="514807"/>
                  </a:lnTo>
                  <a:lnTo>
                    <a:pt x="756716" y="552970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8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41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21" y="752767"/>
                  </a:lnTo>
                  <a:lnTo>
                    <a:pt x="197993" y="734047"/>
                  </a:lnTo>
                  <a:lnTo>
                    <a:pt x="163080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1"/>
                  </a:lnTo>
                  <a:lnTo>
                    <a:pt x="34201" y="553326"/>
                  </a:lnTo>
                  <a:lnTo>
                    <a:pt x="19431" y="515162"/>
                  </a:lnTo>
                  <a:lnTo>
                    <a:pt x="8636" y="475208"/>
                  </a:lnTo>
                  <a:lnTo>
                    <a:pt x="2159" y="434530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23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558872" y="629285"/>
                  </a:lnTo>
                  <a:lnTo>
                    <a:pt x="5117757" y="629285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42A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02964" y="2358720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5"/>
                  </a:lnTo>
                  <a:lnTo>
                    <a:pt x="2558872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89577" y="2437091"/>
            <a:ext cx="45662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Multi-Wire </a:t>
            </a:r>
            <a:r>
              <a:rPr sz="26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Proportional</a:t>
            </a:r>
            <a:r>
              <a:rPr sz="2600" b="1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b="1" i="1" dirty="0">
                <a:solidFill>
                  <a:srgbClr val="FFFFFF"/>
                </a:solidFill>
                <a:latin typeface="Times New Roman"/>
                <a:cs typeface="Times New Roman"/>
              </a:rPr>
              <a:t>Counter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93948" y="2266861"/>
            <a:ext cx="5535295" cy="1673860"/>
            <a:chOff x="3293948" y="2266861"/>
            <a:chExt cx="5535295" cy="1673860"/>
          </a:xfrm>
        </p:grpSpPr>
        <p:sp>
          <p:nvSpPr>
            <p:cNvPr id="28" name="object 28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7995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35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195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76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4995"/>
                  </a:lnTo>
                  <a:lnTo>
                    <a:pt x="785876" y="454685"/>
                  </a:lnTo>
                  <a:lnTo>
                    <a:pt x="790193" y="413639"/>
                  </a:lnTo>
                  <a:lnTo>
                    <a:pt x="790917" y="393115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36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796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37"/>
                  </a:lnTo>
                  <a:lnTo>
                    <a:pt x="537108" y="26276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55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56"/>
                  </a:lnTo>
                  <a:lnTo>
                    <a:pt x="153708" y="82435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55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36"/>
                  </a:lnTo>
                  <a:lnTo>
                    <a:pt x="517677" y="19075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37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15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56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195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7995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35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195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76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4995"/>
                  </a:lnTo>
                  <a:lnTo>
                    <a:pt x="785876" y="454685"/>
                  </a:lnTo>
                  <a:lnTo>
                    <a:pt x="790193" y="413639"/>
                  </a:lnTo>
                  <a:lnTo>
                    <a:pt x="790917" y="393115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36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796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37"/>
                  </a:lnTo>
                  <a:lnTo>
                    <a:pt x="537108" y="26276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55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42A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6965" y="2279878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56"/>
                  </a:lnTo>
                  <a:lnTo>
                    <a:pt x="153708" y="82435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55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36"/>
                  </a:lnTo>
                  <a:lnTo>
                    <a:pt x="517677" y="19075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37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15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56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195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4978793" y="0"/>
                  </a:moveTo>
                  <a:lnTo>
                    <a:pt x="0" y="0"/>
                  </a:lnTo>
                  <a:lnTo>
                    <a:pt x="0" y="629272"/>
                  </a:lnTo>
                  <a:lnTo>
                    <a:pt x="2489390" y="629272"/>
                  </a:lnTo>
                  <a:lnTo>
                    <a:pt x="4978793" y="629272"/>
                  </a:lnTo>
                  <a:lnTo>
                    <a:pt x="4978793" y="0"/>
                  </a:lnTo>
                  <a:close/>
                </a:path>
              </a:pathLst>
            </a:custGeom>
            <a:solidFill>
              <a:srgbClr val="617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42283" y="3303003"/>
              <a:ext cx="4979035" cy="629285"/>
            </a:xfrm>
            <a:custGeom>
              <a:avLst/>
              <a:gdLst/>
              <a:ahLst/>
              <a:cxnLst/>
              <a:rect l="l" t="t" r="r" b="b"/>
              <a:pathLst>
                <a:path w="4979034" h="629285">
                  <a:moveTo>
                    <a:pt x="2489390" y="629272"/>
                  </a:moveTo>
                  <a:lnTo>
                    <a:pt x="0" y="629272"/>
                  </a:lnTo>
                  <a:lnTo>
                    <a:pt x="0" y="0"/>
                  </a:lnTo>
                  <a:lnTo>
                    <a:pt x="4978793" y="0"/>
                  </a:lnTo>
                  <a:lnTo>
                    <a:pt x="4978793" y="629272"/>
                  </a:lnTo>
                  <a:lnTo>
                    <a:pt x="2489390" y="62927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329264" y="3227298"/>
            <a:ext cx="3603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Delay</a:t>
            </a:r>
            <a:r>
              <a:rPr sz="4400" b="1" i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Line</a:t>
            </a:r>
            <a:r>
              <a:rPr sz="4400" b="1" i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b="1" i="1" spc="-105" dirty="0">
                <a:solidFill>
                  <a:srgbClr val="FFFFFF"/>
                </a:solidFill>
                <a:latin typeface="Times New Roman"/>
                <a:cs typeface="Times New Roman"/>
              </a:rPr>
              <a:t>Test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430041" y="3207931"/>
            <a:ext cx="5398770" cy="1677035"/>
            <a:chOff x="3430041" y="3207931"/>
            <a:chExt cx="5398770" cy="1677035"/>
          </a:xfrm>
        </p:grpSpPr>
        <p:sp>
          <p:nvSpPr>
            <p:cNvPr id="42" name="object 42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43" y="0"/>
                  </a:moveTo>
                  <a:lnTo>
                    <a:pt x="355688" y="2158"/>
                  </a:lnTo>
                  <a:lnTo>
                    <a:pt x="316077" y="8267"/>
                  </a:lnTo>
                  <a:lnTo>
                    <a:pt x="277202" y="17995"/>
                  </a:lnTo>
                  <a:lnTo>
                    <a:pt x="239763" y="32029"/>
                  </a:lnTo>
                  <a:lnTo>
                    <a:pt x="203758" y="49669"/>
                  </a:lnTo>
                  <a:lnTo>
                    <a:pt x="169557" y="70548"/>
                  </a:lnTo>
                  <a:lnTo>
                    <a:pt x="137883" y="95034"/>
                  </a:lnTo>
                  <a:lnTo>
                    <a:pt x="109080" y="122389"/>
                  </a:lnTo>
                  <a:lnTo>
                    <a:pt x="82803" y="152628"/>
                  </a:lnTo>
                  <a:lnTo>
                    <a:pt x="60121" y="185394"/>
                  </a:lnTo>
                  <a:lnTo>
                    <a:pt x="40678" y="220319"/>
                  </a:lnTo>
                  <a:lnTo>
                    <a:pt x="24841" y="257035"/>
                  </a:lnTo>
                  <a:lnTo>
                    <a:pt x="12966" y="294830"/>
                  </a:lnTo>
                  <a:lnTo>
                    <a:pt x="5041" y="334073"/>
                  </a:lnTo>
                  <a:lnTo>
                    <a:pt x="723" y="373672"/>
                  </a:lnTo>
                  <a:lnTo>
                    <a:pt x="368" y="393471"/>
                  </a:lnTo>
                  <a:lnTo>
                    <a:pt x="0" y="393471"/>
                  </a:lnTo>
                  <a:lnTo>
                    <a:pt x="2159" y="434517"/>
                  </a:lnTo>
                  <a:lnTo>
                    <a:pt x="8648" y="475195"/>
                  </a:lnTo>
                  <a:lnTo>
                    <a:pt x="19443" y="515150"/>
                  </a:lnTo>
                  <a:lnTo>
                    <a:pt x="34201" y="553313"/>
                  </a:lnTo>
                  <a:lnTo>
                    <a:pt x="53289" y="590029"/>
                  </a:lnTo>
                  <a:lnTo>
                    <a:pt x="75603" y="624598"/>
                  </a:lnTo>
                  <a:lnTo>
                    <a:pt x="101879" y="656628"/>
                  </a:lnTo>
                  <a:lnTo>
                    <a:pt x="131038" y="685799"/>
                  </a:lnTo>
                  <a:lnTo>
                    <a:pt x="163080" y="711352"/>
                  </a:lnTo>
                  <a:lnTo>
                    <a:pt x="198005" y="734034"/>
                  </a:lnTo>
                  <a:lnTo>
                    <a:pt x="234721" y="752754"/>
                  </a:lnTo>
                  <a:lnTo>
                    <a:pt x="273608" y="767511"/>
                  </a:lnTo>
                  <a:lnTo>
                    <a:pt x="313563" y="777951"/>
                  </a:lnTo>
                  <a:lnTo>
                    <a:pt x="354241" y="784428"/>
                  </a:lnTo>
                  <a:lnTo>
                    <a:pt x="395643" y="786599"/>
                  </a:lnTo>
                  <a:lnTo>
                    <a:pt x="416166" y="785876"/>
                  </a:lnTo>
                  <a:lnTo>
                    <a:pt x="457568" y="781557"/>
                  </a:lnTo>
                  <a:lnTo>
                    <a:pt x="497878" y="773277"/>
                  </a:lnTo>
                  <a:lnTo>
                    <a:pt x="537489" y="760310"/>
                  </a:lnTo>
                  <a:lnTo>
                    <a:pt x="575284" y="743750"/>
                  </a:lnTo>
                  <a:lnTo>
                    <a:pt x="610920" y="722871"/>
                  </a:lnTo>
                  <a:lnTo>
                    <a:pt x="644398" y="698753"/>
                  </a:lnTo>
                  <a:lnTo>
                    <a:pt x="675005" y="671398"/>
                  </a:lnTo>
                  <a:lnTo>
                    <a:pt x="702729" y="640791"/>
                  </a:lnTo>
                  <a:lnTo>
                    <a:pt x="727201" y="607313"/>
                  </a:lnTo>
                  <a:lnTo>
                    <a:pt x="747725" y="571677"/>
                  </a:lnTo>
                  <a:lnTo>
                    <a:pt x="764641" y="533869"/>
                  </a:lnTo>
                  <a:lnTo>
                    <a:pt x="777608" y="494995"/>
                  </a:lnTo>
                  <a:lnTo>
                    <a:pt x="785888" y="454672"/>
                  </a:lnTo>
                  <a:lnTo>
                    <a:pt x="790206" y="413638"/>
                  </a:lnTo>
                  <a:lnTo>
                    <a:pt x="790917" y="393115"/>
                  </a:lnTo>
                  <a:lnTo>
                    <a:pt x="790206" y="372592"/>
                  </a:lnTo>
                  <a:lnTo>
                    <a:pt x="785888" y="331558"/>
                  </a:lnTo>
                  <a:lnTo>
                    <a:pt x="777239" y="291236"/>
                  </a:lnTo>
                  <a:lnTo>
                    <a:pt x="764641" y="252349"/>
                  </a:lnTo>
                  <a:lnTo>
                    <a:pt x="747725" y="214553"/>
                  </a:lnTo>
                  <a:lnTo>
                    <a:pt x="727201" y="178917"/>
                  </a:lnTo>
                  <a:lnTo>
                    <a:pt x="702729" y="145795"/>
                  </a:lnTo>
                  <a:lnTo>
                    <a:pt x="675005" y="115188"/>
                  </a:lnTo>
                  <a:lnTo>
                    <a:pt x="644398" y="87477"/>
                  </a:lnTo>
                  <a:lnTo>
                    <a:pt x="610920" y="63347"/>
                  </a:lnTo>
                  <a:lnTo>
                    <a:pt x="574928" y="42837"/>
                  </a:lnTo>
                  <a:lnTo>
                    <a:pt x="537121" y="26276"/>
                  </a:lnTo>
                  <a:lnTo>
                    <a:pt x="497878" y="13309"/>
                  </a:lnTo>
                  <a:lnTo>
                    <a:pt x="457568" y="4673"/>
                  </a:lnTo>
                  <a:lnTo>
                    <a:pt x="416166" y="355"/>
                  </a:lnTo>
                  <a:lnTo>
                    <a:pt x="3956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68" y="393471"/>
                  </a:moveTo>
                  <a:lnTo>
                    <a:pt x="723" y="373672"/>
                  </a:lnTo>
                  <a:lnTo>
                    <a:pt x="2527" y="353872"/>
                  </a:lnTo>
                  <a:lnTo>
                    <a:pt x="8280" y="314274"/>
                  </a:lnTo>
                  <a:lnTo>
                    <a:pt x="18364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29" y="168833"/>
                  </a:lnTo>
                  <a:lnTo>
                    <a:pt x="95402" y="137159"/>
                  </a:lnTo>
                  <a:lnTo>
                    <a:pt x="123126" y="108356"/>
                  </a:lnTo>
                  <a:lnTo>
                    <a:pt x="153720" y="82435"/>
                  </a:lnTo>
                  <a:lnTo>
                    <a:pt x="186486" y="59753"/>
                  </a:lnTo>
                  <a:lnTo>
                    <a:pt x="221399" y="40309"/>
                  </a:lnTo>
                  <a:lnTo>
                    <a:pt x="258127" y="24472"/>
                  </a:lnTo>
                  <a:lnTo>
                    <a:pt x="296646" y="12598"/>
                  </a:lnTo>
                  <a:lnTo>
                    <a:pt x="335889" y="4673"/>
                  </a:lnTo>
                  <a:lnTo>
                    <a:pt x="375488" y="355"/>
                  </a:lnTo>
                  <a:lnTo>
                    <a:pt x="395643" y="0"/>
                  </a:lnTo>
                  <a:lnTo>
                    <a:pt x="437045" y="2158"/>
                  </a:lnTo>
                  <a:lnTo>
                    <a:pt x="477723" y="8636"/>
                  </a:lnTo>
                  <a:lnTo>
                    <a:pt x="517677" y="19075"/>
                  </a:lnTo>
                  <a:lnTo>
                    <a:pt x="556209" y="33832"/>
                  </a:lnTo>
                  <a:lnTo>
                    <a:pt x="593280" y="52552"/>
                  </a:lnTo>
                  <a:lnTo>
                    <a:pt x="627849" y="75234"/>
                  </a:lnTo>
                  <a:lnTo>
                    <a:pt x="659879" y="100799"/>
                  </a:lnTo>
                  <a:lnTo>
                    <a:pt x="689406" y="129959"/>
                  </a:lnTo>
                  <a:lnTo>
                    <a:pt x="715327" y="161988"/>
                  </a:lnTo>
                  <a:lnTo>
                    <a:pt x="738009" y="196557"/>
                  </a:lnTo>
                  <a:lnTo>
                    <a:pt x="756729" y="233273"/>
                  </a:lnTo>
                  <a:lnTo>
                    <a:pt x="771486" y="271437"/>
                  </a:lnTo>
                  <a:lnTo>
                    <a:pt x="782281" y="311391"/>
                  </a:lnTo>
                  <a:lnTo>
                    <a:pt x="788758" y="352069"/>
                  </a:lnTo>
                  <a:lnTo>
                    <a:pt x="790917" y="393115"/>
                  </a:lnTo>
                  <a:lnTo>
                    <a:pt x="788758" y="434149"/>
                  </a:lnTo>
                  <a:lnTo>
                    <a:pt x="782281" y="474827"/>
                  </a:lnTo>
                  <a:lnTo>
                    <a:pt x="771486" y="514794"/>
                  </a:lnTo>
                  <a:lnTo>
                    <a:pt x="756729" y="552957"/>
                  </a:lnTo>
                  <a:lnTo>
                    <a:pt x="738009" y="589673"/>
                  </a:lnTo>
                  <a:lnTo>
                    <a:pt x="715327" y="624230"/>
                  </a:lnTo>
                  <a:lnTo>
                    <a:pt x="689406" y="656272"/>
                  </a:lnTo>
                  <a:lnTo>
                    <a:pt x="660247" y="685431"/>
                  </a:lnTo>
                  <a:lnTo>
                    <a:pt x="627849" y="711352"/>
                  </a:lnTo>
                  <a:lnTo>
                    <a:pt x="593280" y="733678"/>
                  </a:lnTo>
                  <a:lnTo>
                    <a:pt x="556564" y="752398"/>
                  </a:lnTo>
                  <a:lnTo>
                    <a:pt x="517677" y="767156"/>
                  </a:lnTo>
                  <a:lnTo>
                    <a:pt x="477723" y="777951"/>
                  </a:lnTo>
                  <a:lnTo>
                    <a:pt x="437045" y="784428"/>
                  </a:lnTo>
                  <a:lnTo>
                    <a:pt x="395643" y="786599"/>
                  </a:lnTo>
                  <a:lnTo>
                    <a:pt x="354241" y="784428"/>
                  </a:lnTo>
                  <a:lnTo>
                    <a:pt x="313563" y="777951"/>
                  </a:lnTo>
                  <a:lnTo>
                    <a:pt x="273608" y="767511"/>
                  </a:lnTo>
                  <a:lnTo>
                    <a:pt x="234721" y="752754"/>
                  </a:lnTo>
                  <a:lnTo>
                    <a:pt x="198005" y="734034"/>
                  </a:lnTo>
                  <a:lnTo>
                    <a:pt x="163080" y="711352"/>
                  </a:lnTo>
                  <a:lnTo>
                    <a:pt x="131038" y="685799"/>
                  </a:lnTo>
                  <a:lnTo>
                    <a:pt x="101879" y="656628"/>
                  </a:lnTo>
                  <a:lnTo>
                    <a:pt x="75603" y="624598"/>
                  </a:lnTo>
                  <a:lnTo>
                    <a:pt x="53289" y="590029"/>
                  </a:lnTo>
                  <a:lnTo>
                    <a:pt x="34201" y="553313"/>
                  </a:lnTo>
                  <a:lnTo>
                    <a:pt x="19443" y="515150"/>
                  </a:lnTo>
                  <a:lnTo>
                    <a:pt x="8648" y="475195"/>
                  </a:lnTo>
                  <a:lnTo>
                    <a:pt x="2159" y="434517"/>
                  </a:lnTo>
                  <a:lnTo>
                    <a:pt x="0" y="393471"/>
                  </a:lnTo>
                  <a:lnTo>
                    <a:pt x="368" y="393471"/>
                  </a:lnTo>
                  <a:close/>
                </a:path>
              </a:pathLst>
            </a:custGeom>
            <a:ln w="316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43" y="0"/>
                  </a:moveTo>
                  <a:lnTo>
                    <a:pt x="355688" y="2158"/>
                  </a:lnTo>
                  <a:lnTo>
                    <a:pt x="316077" y="8267"/>
                  </a:lnTo>
                  <a:lnTo>
                    <a:pt x="277202" y="17995"/>
                  </a:lnTo>
                  <a:lnTo>
                    <a:pt x="239763" y="32029"/>
                  </a:lnTo>
                  <a:lnTo>
                    <a:pt x="203758" y="49669"/>
                  </a:lnTo>
                  <a:lnTo>
                    <a:pt x="169557" y="70548"/>
                  </a:lnTo>
                  <a:lnTo>
                    <a:pt x="137883" y="95034"/>
                  </a:lnTo>
                  <a:lnTo>
                    <a:pt x="109080" y="122389"/>
                  </a:lnTo>
                  <a:lnTo>
                    <a:pt x="82803" y="152628"/>
                  </a:lnTo>
                  <a:lnTo>
                    <a:pt x="60121" y="185394"/>
                  </a:lnTo>
                  <a:lnTo>
                    <a:pt x="40678" y="220319"/>
                  </a:lnTo>
                  <a:lnTo>
                    <a:pt x="24841" y="257035"/>
                  </a:lnTo>
                  <a:lnTo>
                    <a:pt x="12966" y="294830"/>
                  </a:lnTo>
                  <a:lnTo>
                    <a:pt x="5041" y="334073"/>
                  </a:lnTo>
                  <a:lnTo>
                    <a:pt x="723" y="373672"/>
                  </a:lnTo>
                  <a:lnTo>
                    <a:pt x="368" y="393471"/>
                  </a:lnTo>
                  <a:lnTo>
                    <a:pt x="0" y="393471"/>
                  </a:lnTo>
                  <a:lnTo>
                    <a:pt x="2159" y="434517"/>
                  </a:lnTo>
                  <a:lnTo>
                    <a:pt x="8648" y="475195"/>
                  </a:lnTo>
                  <a:lnTo>
                    <a:pt x="19443" y="515150"/>
                  </a:lnTo>
                  <a:lnTo>
                    <a:pt x="34201" y="553313"/>
                  </a:lnTo>
                  <a:lnTo>
                    <a:pt x="53289" y="590029"/>
                  </a:lnTo>
                  <a:lnTo>
                    <a:pt x="75603" y="624598"/>
                  </a:lnTo>
                  <a:lnTo>
                    <a:pt x="101879" y="656628"/>
                  </a:lnTo>
                  <a:lnTo>
                    <a:pt x="131038" y="685799"/>
                  </a:lnTo>
                  <a:lnTo>
                    <a:pt x="163080" y="711352"/>
                  </a:lnTo>
                  <a:lnTo>
                    <a:pt x="198005" y="734034"/>
                  </a:lnTo>
                  <a:lnTo>
                    <a:pt x="234721" y="752754"/>
                  </a:lnTo>
                  <a:lnTo>
                    <a:pt x="273608" y="767511"/>
                  </a:lnTo>
                  <a:lnTo>
                    <a:pt x="313563" y="777951"/>
                  </a:lnTo>
                  <a:lnTo>
                    <a:pt x="354241" y="784428"/>
                  </a:lnTo>
                  <a:lnTo>
                    <a:pt x="395643" y="786599"/>
                  </a:lnTo>
                  <a:lnTo>
                    <a:pt x="416166" y="785876"/>
                  </a:lnTo>
                  <a:lnTo>
                    <a:pt x="457568" y="781557"/>
                  </a:lnTo>
                  <a:lnTo>
                    <a:pt x="497878" y="773277"/>
                  </a:lnTo>
                  <a:lnTo>
                    <a:pt x="537489" y="760310"/>
                  </a:lnTo>
                  <a:lnTo>
                    <a:pt x="575284" y="743750"/>
                  </a:lnTo>
                  <a:lnTo>
                    <a:pt x="610920" y="722871"/>
                  </a:lnTo>
                  <a:lnTo>
                    <a:pt x="644398" y="698753"/>
                  </a:lnTo>
                  <a:lnTo>
                    <a:pt x="675005" y="671398"/>
                  </a:lnTo>
                  <a:lnTo>
                    <a:pt x="702729" y="640791"/>
                  </a:lnTo>
                  <a:lnTo>
                    <a:pt x="727201" y="607313"/>
                  </a:lnTo>
                  <a:lnTo>
                    <a:pt x="747725" y="571677"/>
                  </a:lnTo>
                  <a:lnTo>
                    <a:pt x="764641" y="533869"/>
                  </a:lnTo>
                  <a:lnTo>
                    <a:pt x="777608" y="494995"/>
                  </a:lnTo>
                  <a:lnTo>
                    <a:pt x="785888" y="454672"/>
                  </a:lnTo>
                  <a:lnTo>
                    <a:pt x="790206" y="413638"/>
                  </a:lnTo>
                  <a:lnTo>
                    <a:pt x="790917" y="393115"/>
                  </a:lnTo>
                  <a:lnTo>
                    <a:pt x="790206" y="372592"/>
                  </a:lnTo>
                  <a:lnTo>
                    <a:pt x="785888" y="331558"/>
                  </a:lnTo>
                  <a:lnTo>
                    <a:pt x="777239" y="291236"/>
                  </a:lnTo>
                  <a:lnTo>
                    <a:pt x="764641" y="252349"/>
                  </a:lnTo>
                  <a:lnTo>
                    <a:pt x="747725" y="214553"/>
                  </a:lnTo>
                  <a:lnTo>
                    <a:pt x="727201" y="178917"/>
                  </a:lnTo>
                  <a:lnTo>
                    <a:pt x="702729" y="145795"/>
                  </a:lnTo>
                  <a:lnTo>
                    <a:pt x="675005" y="115188"/>
                  </a:lnTo>
                  <a:lnTo>
                    <a:pt x="644398" y="87477"/>
                  </a:lnTo>
                  <a:lnTo>
                    <a:pt x="610920" y="63347"/>
                  </a:lnTo>
                  <a:lnTo>
                    <a:pt x="574928" y="42837"/>
                  </a:lnTo>
                  <a:lnTo>
                    <a:pt x="537121" y="26276"/>
                  </a:lnTo>
                  <a:lnTo>
                    <a:pt x="497878" y="13309"/>
                  </a:lnTo>
                  <a:lnTo>
                    <a:pt x="457568" y="4673"/>
                  </a:lnTo>
                  <a:lnTo>
                    <a:pt x="416166" y="355"/>
                  </a:lnTo>
                  <a:lnTo>
                    <a:pt x="395643" y="0"/>
                  </a:lnTo>
                  <a:close/>
                </a:path>
              </a:pathLst>
            </a:custGeom>
            <a:solidFill>
              <a:srgbClr val="617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445916" y="322380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68" y="393471"/>
                  </a:moveTo>
                  <a:lnTo>
                    <a:pt x="723" y="373672"/>
                  </a:lnTo>
                  <a:lnTo>
                    <a:pt x="2527" y="353872"/>
                  </a:lnTo>
                  <a:lnTo>
                    <a:pt x="8280" y="314274"/>
                  </a:lnTo>
                  <a:lnTo>
                    <a:pt x="18364" y="275755"/>
                  </a:lnTo>
                  <a:lnTo>
                    <a:pt x="32397" y="238315"/>
                  </a:lnTo>
                  <a:lnTo>
                    <a:pt x="50037" y="202679"/>
                  </a:lnTo>
                  <a:lnTo>
                    <a:pt x="70929" y="168833"/>
                  </a:lnTo>
                  <a:lnTo>
                    <a:pt x="95402" y="137159"/>
                  </a:lnTo>
                  <a:lnTo>
                    <a:pt x="123126" y="108356"/>
                  </a:lnTo>
                  <a:lnTo>
                    <a:pt x="153720" y="82435"/>
                  </a:lnTo>
                  <a:lnTo>
                    <a:pt x="186486" y="59753"/>
                  </a:lnTo>
                  <a:lnTo>
                    <a:pt x="221399" y="40309"/>
                  </a:lnTo>
                  <a:lnTo>
                    <a:pt x="258127" y="24472"/>
                  </a:lnTo>
                  <a:lnTo>
                    <a:pt x="296646" y="12598"/>
                  </a:lnTo>
                  <a:lnTo>
                    <a:pt x="335889" y="4673"/>
                  </a:lnTo>
                  <a:lnTo>
                    <a:pt x="375488" y="355"/>
                  </a:lnTo>
                  <a:lnTo>
                    <a:pt x="395643" y="0"/>
                  </a:lnTo>
                  <a:lnTo>
                    <a:pt x="437045" y="2158"/>
                  </a:lnTo>
                  <a:lnTo>
                    <a:pt x="477723" y="8636"/>
                  </a:lnTo>
                  <a:lnTo>
                    <a:pt x="517677" y="19075"/>
                  </a:lnTo>
                  <a:lnTo>
                    <a:pt x="556209" y="33832"/>
                  </a:lnTo>
                  <a:lnTo>
                    <a:pt x="593280" y="52552"/>
                  </a:lnTo>
                  <a:lnTo>
                    <a:pt x="627849" y="75234"/>
                  </a:lnTo>
                  <a:lnTo>
                    <a:pt x="659879" y="100799"/>
                  </a:lnTo>
                  <a:lnTo>
                    <a:pt x="689406" y="129959"/>
                  </a:lnTo>
                  <a:lnTo>
                    <a:pt x="715327" y="161988"/>
                  </a:lnTo>
                  <a:lnTo>
                    <a:pt x="738009" y="196557"/>
                  </a:lnTo>
                  <a:lnTo>
                    <a:pt x="756729" y="233273"/>
                  </a:lnTo>
                  <a:lnTo>
                    <a:pt x="771486" y="271437"/>
                  </a:lnTo>
                  <a:lnTo>
                    <a:pt x="782281" y="311391"/>
                  </a:lnTo>
                  <a:lnTo>
                    <a:pt x="788758" y="352069"/>
                  </a:lnTo>
                  <a:lnTo>
                    <a:pt x="790917" y="393115"/>
                  </a:lnTo>
                  <a:lnTo>
                    <a:pt x="788758" y="434149"/>
                  </a:lnTo>
                  <a:lnTo>
                    <a:pt x="782281" y="474827"/>
                  </a:lnTo>
                  <a:lnTo>
                    <a:pt x="771486" y="514794"/>
                  </a:lnTo>
                  <a:lnTo>
                    <a:pt x="756729" y="552957"/>
                  </a:lnTo>
                  <a:lnTo>
                    <a:pt x="738009" y="589673"/>
                  </a:lnTo>
                  <a:lnTo>
                    <a:pt x="715327" y="624230"/>
                  </a:lnTo>
                  <a:lnTo>
                    <a:pt x="689406" y="656272"/>
                  </a:lnTo>
                  <a:lnTo>
                    <a:pt x="660247" y="685431"/>
                  </a:lnTo>
                  <a:lnTo>
                    <a:pt x="627849" y="711352"/>
                  </a:lnTo>
                  <a:lnTo>
                    <a:pt x="593280" y="733678"/>
                  </a:lnTo>
                  <a:lnTo>
                    <a:pt x="556564" y="752398"/>
                  </a:lnTo>
                  <a:lnTo>
                    <a:pt x="517677" y="767156"/>
                  </a:lnTo>
                  <a:lnTo>
                    <a:pt x="477723" y="777951"/>
                  </a:lnTo>
                  <a:lnTo>
                    <a:pt x="437045" y="784428"/>
                  </a:lnTo>
                  <a:lnTo>
                    <a:pt x="395643" y="786599"/>
                  </a:lnTo>
                  <a:lnTo>
                    <a:pt x="354241" y="784428"/>
                  </a:lnTo>
                  <a:lnTo>
                    <a:pt x="313563" y="777951"/>
                  </a:lnTo>
                  <a:lnTo>
                    <a:pt x="273608" y="767511"/>
                  </a:lnTo>
                  <a:lnTo>
                    <a:pt x="234721" y="752754"/>
                  </a:lnTo>
                  <a:lnTo>
                    <a:pt x="198005" y="734034"/>
                  </a:lnTo>
                  <a:lnTo>
                    <a:pt x="163080" y="711352"/>
                  </a:lnTo>
                  <a:lnTo>
                    <a:pt x="131038" y="685799"/>
                  </a:lnTo>
                  <a:lnTo>
                    <a:pt x="101879" y="656628"/>
                  </a:lnTo>
                  <a:lnTo>
                    <a:pt x="75603" y="624598"/>
                  </a:lnTo>
                  <a:lnTo>
                    <a:pt x="53289" y="590029"/>
                  </a:lnTo>
                  <a:lnTo>
                    <a:pt x="34201" y="553313"/>
                  </a:lnTo>
                  <a:lnTo>
                    <a:pt x="19443" y="515150"/>
                  </a:lnTo>
                  <a:lnTo>
                    <a:pt x="8648" y="475195"/>
                  </a:lnTo>
                  <a:lnTo>
                    <a:pt x="2159" y="434517"/>
                  </a:lnTo>
                  <a:lnTo>
                    <a:pt x="0" y="393471"/>
                  </a:lnTo>
                  <a:lnTo>
                    <a:pt x="368" y="393471"/>
                  </a:lnTo>
                  <a:close/>
                </a:path>
              </a:pathLst>
            </a:custGeom>
            <a:ln w="316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5117757" y="0"/>
                  </a:moveTo>
                  <a:lnTo>
                    <a:pt x="0" y="0"/>
                  </a:lnTo>
                  <a:lnTo>
                    <a:pt x="0" y="629284"/>
                  </a:lnTo>
                  <a:lnTo>
                    <a:pt x="2558872" y="629284"/>
                  </a:lnTo>
                  <a:lnTo>
                    <a:pt x="5117757" y="629284"/>
                  </a:lnTo>
                  <a:lnTo>
                    <a:pt x="5117757" y="0"/>
                  </a:lnTo>
                  <a:close/>
                </a:path>
              </a:pathLst>
            </a:custGeom>
            <a:solidFill>
              <a:srgbClr val="AA5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02964" y="4247273"/>
              <a:ext cx="5118100" cy="629285"/>
            </a:xfrm>
            <a:custGeom>
              <a:avLst/>
              <a:gdLst/>
              <a:ahLst/>
              <a:cxnLst/>
              <a:rect l="l" t="t" r="r" b="b"/>
              <a:pathLst>
                <a:path w="5118100" h="629285">
                  <a:moveTo>
                    <a:pt x="2558872" y="629284"/>
                  </a:moveTo>
                  <a:lnTo>
                    <a:pt x="0" y="629284"/>
                  </a:lnTo>
                  <a:lnTo>
                    <a:pt x="0" y="0"/>
                  </a:lnTo>
                  <a:lnTo>
                    <a:pt x="5117757" y="0"/>
                  </a:lnTo>
                  <a:lnTo>
                    <a:pt x="5117757" y="629284"/>
                  </a:lnTo>
                  <a:lnTo>
                    <a:pt x="2558872" y="629284"/>
                  </a:lnTo>
                  <a:close/>
                </a:path>
              </a:pathLst>
            </a:custGeom>
            <a:ln w="15839">
              <a:solidFill>
                <a:srgbClr val="AA5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189577" y="4136656"/>
            <a:ext cx="29324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Source</a:t>
            </a:r>
            <a:r>
              <a:rPr sz="4800" b="1" i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800" b="1" i="1" spc="-110" dirty="0">
                <a:solidFill>
                  <a:srgbClr val="FFFFFF"/>
                </a:solidFill>
                <a:latin typeface="Times New Roman"/>
                <a:cs typeface="Times New Roman"/>
              </a:rPr>
              <a:t>Test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240697" y="4153789"/>
            <a:ext cx="5588000" cy="1675130"/>
            <a:chOff x="3240697" y="4153789"/>
            <a:chExt cx="5588000" cy="1675130"/>
          </a:xfrm>
        </p:grpSpPr>
        <p:sp>
          <p:nvSpPr>
            <p:cNvPr id="56" name="object 56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48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208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3" y="413638"/>
                  </a:lnTo>
                  <a:lnTo>
                    <a:pt x="790917" y="393128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49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49"/>
                  </a:lnTo>
                  <a:lnTo>
                    <a:pt x="537108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69"/>
                  </a:lnTo>
                  <a:lnTo>
                    <a:pt x="153708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208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84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9"/>
                  </a:lnTo>
                  <a:lnTo>
                    <a:pt x="316077" y="8280"/>
                  </a:lnTo>
                  <a:lnTo>
                    <a:pt x="277190" y="18008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46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09" y="185407"/>
                  </a:lnTo>
                  <a:lnTo>
                    <a:pt x="40678" y="220319"/>
                  </a:lnTo>
                  <a:lnTo>
                    <a:pt x="24828" y="257048"/>
                  </a:lnTo>
                  <a:lnTo>
                    <a:pt x="12953" y="294843"/>
                  </a:lnTo>
                  <a:lnTo>
                    <a:pt x="5029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8" y="434517"/>
                  </a:lnTo>
                  <a:lnTo>
                    <a:pt x="8636" y="475208"/>
                  </a:lnTo>
                  <a:lnTo>
                    <a:pt x="19430" y="515162"/>
                  </a:lnTo>
                  <a:lnTo>
                    <a:pt x="34188" y="553326"/>
                  </a:lnTo>
                  <a:lnTo>
                    <a:pt x="53276" y="590042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67" y="711365"/>
                  </a:lnTo>
                  <a:lnTo>
                    <a:pt x="197992" y="734047"/>
                  </a:lnTo>
                  <a:lnTo>
                    <a:pt x="234708" y="752767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28" y="784440"/>
                  </a:lnTo>
                  <a:lnTo>
                    <a:pt x="395630" y="786599"/>
                  </a:lnTo>
                  <a:lnTo>
                    <a:pt x="416153" y="785888"/>
                  </a:lnTo>
                  <a:lnTo>
                    <a:pt x="457555" y="781558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08" y="722884"/>
                  </a:lnTo>
                  <a:lnTo>
                    <a:pt x="644397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189" y="607326"/>
                  </a:lnTo>
                  <a:lnTo>
                    <a:pt x="747712" y="571677"/>
                  </a:lnTo>
                  <a:lnTo>
                    <a:pt x="764628" y="533882"/>
                  </a:lnTo>
                  <a:lnTo>
                    <a:pt x="777595" y="495007"/>
                  </a:lnTo>
                  <a:lnTo>
                    <a:pt x="785876" y="454685"/>
                  </a:lnTo>
                  <a:lnTo>
                    <a:pt x="790193" y="413638"/>
                  </a:lnTo>
                  <a:lnTo>
                    <a:pt x="790917" y="393128"/>
                  </a:lnTo>
                  <a:lnTo>
                    <a:pt x="790193" y="372605"/>
                  </a:lnTo>
                  <a:lnTo>
                    <a:pt x="785876" y="331558"/>
                  </a:lnTo>
                  <a:lnTo>
                    <a:pt x="777239" y="291249"/>
                  </a:lnTo>
                  <a:lnTo>
                    <a:pt x="764628" y="252361"/>
                  </a:lnTo>
                  <a:lnTo>
                    <a:pt x="747712" y="214566"/>
                  </a:lnTo>
                  <a:lnTo>
                    <a:pt x="727189" y="178917"/>
                  </a:lnTo>
                  <a:lnTo>
                    <a:pt x="702716" y="145808"/>
                  </a:lnTo>
                  <a:lnTo>
                    <a:pt x="674992" y="115201"/>
                  </a:lnTo>
                  <a:lnTo>
                    <a:pt x="644397" y="87477"/>
                  </a:lnTo>
                  <a:lnTo>
                    <a:pt x="610908" y="63360"/>
                  </a:lnTo>
                  <a:lnTo>
                    <a:pt x="574916" y="42849"/>
                  </a:lnTo>
                  <a:lnTo>
                    <a:pt x="537108" y="26288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68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AA5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06965" y="4168076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86"/>
                  </a:lnTo>
                  <a:lnTo>
                    <a:pt x="18351" y="275767"/>
                  </a:lnTo>
                  <a:lnTo>
                    <a:pt x="32397" y="238328"/>
                  </a:lnTo>
                  <a:lnTo>
                    <a:pt x="50037" y="202679"/>
                  </a:lnTo>
                  <a:lnTo>
                    <a:pt x="70916" y="168846"/>
                  </a:lnTo>
                  <a:lnTo>
                    <a:pt x="95389" y="137160"/>
                  </a:lnTo>
                  <a:lnTo>
                    <a:pt x="123113" y="108369"/>
                  </a:lnTo>
                  <a:lnTo>
                    <a:pt x="153708" y="82448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68"/>
                  </a:lnTo>
                  <a:lnTo>
                    <a:pt x="395630" y="0"/>
                  </a:lnTo>
                  <a:lnTo>
                    <a:pt x="437032" y="2159"/>
                  </a:lnTo>
                  <a:lnTo>
                    <a:pt x="477710" y="8648"/>
                  </a:lnTo>
                  <a:lnTo>
                    <a:pt x="517677" y="19088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47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49"/>
                  </a:lnTo>
                  <a:lnTo>
                    <a:pt x="782269" y="311404"/>
                  </a:lnTo>
                  <a:lnTo>
                    <a:pt x="788758" y="352082"/>
                  </a:lnTo>
                  <a:lnTo>
                    <a:pt x="790917" y="393128"/>
                  </a:lnTo>
                  <a:lnTo>
                    <a:pt x="788758" y="434162"/>
                  </a:lnTo>
                  <a:lnTo>
                    <a:pt x="782269" y="474840"/>
                  </a:lnTo>
                  <a:lnTo>
                    <a:pt x="771474" y="514807"/>
                  </a:lnTo>
                  <a:lnTo>
                    <a:pt x="756716" y="552958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68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28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08" y="752767"/>
                  </a:lnTo>
                  <a:lnTo>
                    <a:pt x="197992" y="734047"/>
                  </a:lnTo>
                  <a:lnTo>
                    <a:pt x="163067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2"/>
                  </a:lnTo>
                  <a:lnTo>
                    <a:pt x="34188" y="553326"/>
                  </a:lnTo>
                  <a:lnTo>
                    <a:pt x="19430" y="515162"/>
                  </a:lnTo>
                  <a:lnTo>
                    <a:pt x="8636" y="475208"/>
                  </a:lnTo>
                  <a:lnTo>
                    <a:pt x="2158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84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5571731" y="0"/>
                  </a:moveTo>
                  <a:lnTo>
                    <a:pt x="0" y="0"/>
                  </a:lnTo>
                  <a:lnTo>
                    <a:pt x="0" y="629285"/>
                  </a:lnTo>
                  <a:lnTo>
                    <a:pt x="2786049" y="629285"/>
                  </a:lnTo>
                  <a:lnTo>
                    <a:pt x="5571731" y="629285"/>
                  </a:lnTo>
                  <a:lnTo>
                    <a:pt x="5571731" y="0"/>
                  </a:lnTo>
                  <a:close/>
                </a:path>
              </a:pathLst>
            </a:custGeom>
            <a:solidFill>
              <a:srgbClr val="D05A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248634" y="5191556"/>
              <a:ext cx="5572125" cy="629285"/>
            </a:xfrm>
            <a:custGeom>
              <a:avLst/>
              <a:gdLst/>
              <a:ahLst/>
              <a:cxnLst/>
              <a:rect l="l" t="t" r="r" b="b"/>
              <a:pathLst>
                <a:path w="5572125" h="629285">
                  <a:moveTo>
                    <a:pt x="2786049" y="629285"/>
                  </a:moveTo>
                  <a:lnTo>
                    <a:pt x="0" y="629285"/>
                  </a:lnTo>
                  <a:lnTo>
                    <a:pt x="0" y="0"/>
                  </a:lnTo>
                  <a:lnTo>
                    <a:pt x="5571731" y="0"/>
                  </a:lnTo>
                  <a:lnTo>
                    <a:pt x="5571731" y="629285"/>
                  </a:lnTo>
                  <a:lnTo>
                    <a:pt x="2786049" y="629285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734904" y="5218467"/>
            <a:ext cx="4842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-35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3200" b="1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i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200" b="1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 Flight</a:t>
            </a:r>
            <a:r>
              <a:rPr sz="3200" b="1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Measurement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77298" y="1975504"/>
            <a:ext cx="3481070" cy="3938270"/>
            <a:chOff x="177298" y="1975504"/>
            <a:chExt cx="3481070" cy="3938270"/>
          </a:xfrm>
        </p:grpSpPr>
        <p:sp>
          <p:nvSpPr>
            <p:cNvPr id="70" name="object 70"/>
            <p:cNvSpPr/>
            <p:nvPr/>
          </p:nvSpPr>
          <p:spPr>
            <a:xfrm>
              <a:off x="2853004" y="5112359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8"/>
                  </a:lnTo>
                  <a:lnTo>
                    <a:pt x="316077" y="8280"/>
                  </a:lnTo>
                  <a:lnTo>
                    <a:pt x="277190" y="17995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34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21" y="185394"/>
                  </a:lnTo>
                  <a:lnTo>
                    <a:pt x="40678" y="220319"/>
                  </a:lnTo>
                  <a:lnTo>
                    <a:pt x="24841" y="257035"/>
                  </a:lnTo>
                  <a:lnTo>
                    <a:pt x="12954" y="294843"/>
                  </a:lnTo>
                  <a:lnTo>
                    <a:pt x="5041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9" y="434517"/>
                  </a:lnTo>
                  <a:lnTo>
                    <a:pt x="8636" y="475195"/>
                  </a:lnTo>
                  <a:lnTo>
                    <a:pt x="19431" y="515162"/>
                  </a:lnTo>
                  <a:lnTo>
                    <a:pt x="34201" y="553326"/>
                  </a:lnTo>
                  <a:lnTo>
                    <a:pt x="53276" y="590041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80" y="711365"/>
                  </a:lnTo>
                  <a:lnTo>
                    <a:pt x="197993" y="734034"/>
                  </a:lnTo>
                  <a:lnTo>
                    <a:pt x="234721" y="752754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41" y="784440"/>
                  </a:lnTo>
                  <a:lnTo>
                    <a:pt x="395630" y="786599"/>
                  </a:lnTo>
                  <a:lnTo>
                    <a:pt x="416153" y="785876"/>
                  </a:lnTo>
                  <a:lnTo>
                    <a:pt x="457555" y="781557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20" y="722884"/>
                  </a:lnTo>
                  <a:lnTo>
                    <a:pt x="644398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202" y="607326"/>
                  </a:lnTo>
                  <a:lnTo>
                    <a:pt x="747712" y="571677"/>
                  </a:lnTo>
                  <a:lnTo>
                    <a:pt x="764641" y="533882"/>
                  </a:lnTo>
                  <a:lnTo>
                    <a:pt x="777595" y="494995"/>
                  </a:lnTo>
                  <a:lnTo>
                    <a:pt x="785876" y="454685"/>
                  </a:lnTo>
                  <a:lnTo>
                    <a:pt x="790194" y="413638"/>
                  </a:lnTo>
                  <a:lnTo>
                    <a:pt x="790917" y="393115"/>
                  </a:lnTo>
                  <a:lnTo>
                    <a:pt x="790194" y="372605"/>
                  </a:lnTo>
                  <a:lnTo>
                    <a:pt x="785876" y="331558"/>
                  </a:lnTo>
                  <a:lnTo>
                    <a:pt x="777240" y="291236"/>
                  </a:lnTo>
                  <a:lnTo>
                    <a:pt x="764641" y="252361"/>
                  </a:lnTo>
                  <a:lnTo>
                    <a:pt x="747712" y="214566"/>
                  </a:lnTo>
                  <a:lnTo>
                    <a:pt x="727202" y="178917"/>
                  </a:lnTo>
                  <a:lnTo>
                    <a:pt x="702716" y="145796"/>
                  </a:lnTo>
                  <a:lnTo>
                    <a:pt x="674992" y="115201"/>
                  </a:lnTo>
                  <a:lnTo>
                    <a:pt x="644398" y="87477"/>
                  </a:lnTo>
                  <a:lnTo>
                    <a:pt x="610920" y="63360"/>
                  </a:lnTo>
                  <a:lnTo>
                    <a:pt x="574916" y="42837"/>
                  </a:lnTo>
                  <a:lnTo>
                    <a:pt x="537121" y="26276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55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53004" y="5112359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74"/>
                  </a:lnTo>
                  <a:lnTo>
                    <a:pt x="18351" y="275755"/>
                  </a:lnTo>
                  <a:lnTo>
                    <a:pt x="32397" y="238315"/>
                  </a:lnTo>
                  <a:lnTo>
                    <a:pt x="50038" y="202679"/>
                  </a:lnTo>
                  <a:lnTo>
                    <a:pt x="70916" y="168846"/>
                  </a:lnTo>
                  <a:lnTo>
                    <a:pt x="95389" y="137159"/>
                  </a:lnTo>
                  <a:lnTo>
                    <a:pt x="123113" y="108356"/>
                  </a:lnTo>
                  <a:lnTo>
                    <a:pt x="153720" y="82435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55"/>
                  </a:lnTo>
                  <a:lnTo>
                    <a:pt x="395630" y="0"/>
                  </a:lnTo>
                  <a:lnTo>
                    <a:pt x="437032" y="2158"/>
                  </a:lnTo>
                  <a:lnTo>
                    <a:pt x="477710" y="8636"/>
                  </a:lnTo>
                  <a:lnTo>
                    <a:pt x="517677" y="19075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34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37"/>
                  </a:lnTo>
                  <a:lnTo>
                    <a:pt x="782281" y="311403"/>
                  </a:lnTo>
                  <a:lnTo>
                    <a:pt x="788758" y="352082"/>
                  </a:lnTo>
                  <a:lnTo>
                    <a:pt x="790917" y="393115"/>
                  </a:lnTo>
                  <a:lnTo>
                    <a:pt x="788758" y="434162"/>
                  </a:lnTo>
                  <a:lnTo>
                    <a:pt x="782281" y="474840"/>
                  </a:lnTo>
                  <a:lnTo>
                    <a:pt x="771474" y="514794"/>
                  </a:lnTo>
                  <a:lnTo>
                    <a:pt x="756716" y="552957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56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41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21" y="752754"/>
                  </a:lnTo>
                  <a:lnTo>
                    <a:pt x="197993" y="734034"/>
                  </a:lnTo>
                  <a:lnTo>
                    <a:pt x="163080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1"/>
                  </a:lnTo>
                  <a:lnTo>
                    <a:pt x="34201" y="553326"/>
                  </a:lnTo>
                  <a:lnTo>
                    <a:pt x="19431" y="515162"/>
                  </a:lnTo>
                  <a:lnTo>
                    <a:pt x="8636" y="475195"/>
                  </a:lnTo>
                  <a:lnTo>
                    <a:pt x="2159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84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853004" y="5112359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95630" y="0"/>
                  </a:moveTo>
                  <a:lnTo>
                    <a:pt x="355676" y="2158"/>
                  </a:lnTo>
                  <a:lnTo>
                    <a:pt x="316077" y="8280"/>
                  </a:lnTo>
                  <a:lnTo>
                    <a:pt x="277190" y="17995"/>
                  </a:lnTo>
                  <a:lnTo>
                    <a:pt x="239750" y="32042"/>
                  </a:lnTo>
                  <a:lnTo>
                    <a:pt x="203758" y="49682"/>
                  </a:lnTo>
                  <a:lnTo>
                    <a:pt x="169557" y="70561"/>
                  </a:lnTo>
                  <a:lnTo>
                    <a:pt x="137871" y="95034"/>
                  </a:lnTo>
                  <a:lnTo>
                    <a:pt x="109080" y="122402"/>
                  </a:lnTo>
                  <a:lnTo>
                    <a:pt x="82791" y="152641"/>
                  </a:lnTo>
                  <a:lnTo>
                    <a:pt x="60121" y="185394"/>
                  </a:lnTo>
                  <a:lnTo>
                    <a:pt x="40678" y="220319"/>
                  </a:lnTo>
                  <a:lnTo>
                    <a:pt x="24841" y="257035"/>
                  </a:lnTo>
                  <a:lnTo>
                    <a:pt x="12954" y="294843"/>
                  </a:lnTo>
                  <a:lnTo>
                    <a:pt x="5041" y="334086"/>
                  </a:lnTo>
                  <a:lnTo>
                    <a:pt x="711" y="373684"/>
                  </a:lnTo>
                  <a:lnTo>
                    <a:pt x="355" y="393484"/>
                  </a:lnTo>
                  <a:lnTo>
                    <a:pt x="0" y="393484"/>
                  </a:lnTo>
                  <a:lnTo>
                    <a:pt x="2159" y="434517"/>
                  </a:lnTo>
                  <a:lnTo>
                    <a:pt x="8636" y="475195"/>
                  </a:lnTo>
                  <a:lnTo>
                    <a:pt x="19431" y="515162"/>
                  </a:lnTo>
                  <a:lnTo>
                    <a:pt x="34201" y="553326"/>
                  </a:lnTo>
                  <a:lnTo>
                    <a:pt x="53276" y="590041"/>
                  </a:lnTo>
                  <a:lnTo>
                    <a:pt x="75590" y="624598"/>
                  </a:lnTo>
                  <a:lnTo>
                    <a:pt x="101879" y="656640"/>
                  </a:lnTo>
                  <a:lnTo>
                    <a:pt x="131038" y="685800"/>
                  </a:lnTo>
                  <a:lnTo>
                    <a:pt x="163080" y="711365"/>
                  </a:lnTo>
                  <a:lnTo>
                    <a:pt x="197993" y="734034"/>
                  </a:lnTo>
                  <a:lnTo>
                    <a:pt x="234721" y="752754"/>
                  </a:lnTo>
                  <a:lnTo>
                    <a:pt x="273596" y="767524"/>
                  </a:lnTo>
                  <a:lnTo>
                    <a:pt x="313550" y="777963"/>
                  </a:lnTo>
                  <a:lnTo>
                    <a:pt x="354241" y="784440"/>
                  </a:lnTo>
                  <a:lnTo>
                    <a:pt x="395630" y="786599"/>
                  </a:lnTo>
                  <a:lnTo>
                    <a:pt x="416153" y="785876"/>
                  </a:lnTo>
                  <a:lnTo>
                    <a:pt x="457555" y="781557"/>
                  </a:lnTo>
                  <a:lnTo>
                    <a:pt x="497878" y="773277"/>
                  </a:lnTo>
                  <a:lnTo>
                    <a:pt x="537476" y="760323"/>
                  </a:lnTo>
                  <a:lnTo>
                    <a:pt x="575271" y="743762"/>
                  </a:lnTo>
                  <a:lnTo>
                    <a:pt x="610920" y="722884"/>
                  </a:lnTo>
                  <a:lnTo>
                    <a:pt x="644398" y="698766"/>
                  </a:lnTo>
                  <a:lnTo>
                    <a:pt x="674992" y="671398"/>
                  </a:lnTo>
                  <a:lnTo>
                    <a:pt x="702716" y="640803"/>
                  </a:lnTo>
                  <a:lnTo>
                    <a:pt x="727202" y="607326"/>
                  </a:lnTo>
                  <a:lnTo>
                    <a:pt x="747712" y="571677"/>
                  </a:lnTo>
                  <a:lnTo>
                    <a:pt x="764641" y="533882"/>
                  </a:lnTo>
                  <a:lnTo>
                    <a:pt x="777595" y="494995"/>
                  </a:lnTo>
                  <a:lnTo>
                    <a:pt x="785876" y="454685"/>
                  </a:lnTo>
                  <a:lnTo>
                    <a:pt x="790194" y="413638"/>
                  </a:lnTo>
                  <a:lnTo>
                    <a:pt x="790917" y="393115"/>
                  </a:lnTo>
                  <a:lnTo>
                    <a:pt x="790194" y="372605"/>
                  </a:lnTo>
                  <a:lnTo>
                    <a:pt x="785876" y="331558"/>
                  </a:lnTo>
                  <a:lnTo>
                    <a:pt x="777240" y="291236"/>
                  </a:lnTo>
                  <a:lnTo>
                    <a:pt x="764641" y="252361"/>
                  </a:lnTo>
                  <a:lnTo>
                    <a:pt x="747712" y="214566"/>
                  </a:lnTo>
                  <a:lnTo>
                    <a:pt x="727202" y="178917"/>
                  </a:lnTo>
                  <a:lnTo>
                    <a:pt x="702716" y="145796"/>
                  </a:lnTo>
                  <a:lnTo>
                    <a:pt x="674992" y="115201"/>
                  </a:lnTo>
                  <a:lnTo>
                    <a:pt x="644398" y="87477"/>
                  </a:lnTo>
                  <a:lnTo>
                    <a:pt x="610920" y="63360"/>
                  </a:lnTo>
                  <a:lnTo>
                    <a:pt x="574916" y="42837"/>
                  </a:lnTo>
                  <a:lnTo>
                    <a:pt x="537121" y="26276"/>
                  </a:lnTo>
                  <a:lnTo>
                    <a:pt x="497878" y="13322"/>
                  </a:lnTo>
                  <a:lnTo>
                    <a:pt x="457555" y="4686"/>
                  </a:lnTo>
                  <a:lnTo>
                    <a:pt x="416153" y="355"/>
                  </a:lnTo>
                  <a:lnTo>
                    <a:pt x="395630" y="0"/>
                  </a:lnTo>
                  <a:close/>
                </a:path>
              </a:pathLst>
            </a:custGeom>
            <a:solidFill>
              <a:srgbClr val="D05A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53004" y="5112359"/>
              <a:ext cx="791210" cy="786765"/>
            </a:xfrm>
            <a:custGeom>
              <a:avLst/>
              <a:gdLst/>
              <a:ahLst/>
              <a:cxnLst/>
              <a:rect l="l" t="t" r="r" b="b"/>
              <a:pathLst>
                <a:path w="791210" h="786764">
                  <a:moveTo>
                    <a:pt x="355" y="393484"/>
                  </a:moveTo>
                  <a:lnTo>
                    <a:pt x="711" y="373684"/>
                  </a:lnTo>
                  <a:lnTo>
                    <a:pt x="2514" y="353885"/>
                  </a:lnTo>
                  <a:lnTo>
                    <a:pt x="8280" y="314274"/>
                  </a:lnTo>
                  <a:lnTo>
                    <a:pt x="18351" y="275755"/>
                  </a:lnTo>
                  <a:lnTo>
                    <a:pt x="32397" y="238315"/>
                  </a:lnTo>
                  <a:lnTo>
                    <a:pt x="50038" y="202679"/>
                  </a:lnTo>
                  <a:lnTo>
                    <a:pt x="70916" y="168846"/>
                  </a:lnTo>
                  <a:lnTo>
                    <a:pt x="95389" y="137159"/>
                  </a:lnTo>
                  <a:lnTo>
                    <a:pt x="123113" y="108356"/>
                  </a:lnTo>
                  <a:lnTo>
                    <a:pt x="153720" y="82435"/>
                  </a:lnTo>
                  <a:lnTo>
                    <a:pt x="186474" y="59766"/>
                  </a:lnTo>
                  <a:lnTo>
                    <a:pt x="221399" y="40322"/>
                  </a:lnTo>
                  <a:lnTo>
                    <a:pt x="258114" y="24485"/>
                  </a:lnTo>
                  <a:lnTo>
                    <a:pt x="296633" y="12598"/>
                  </a:lnTo>
                  <a:lnTo>
                    <a:pt x="335876" y="4686"/>
                  </a:lnTo>
                  <a:lnTo>
                    <a:pt x="375475" y="355"/>
                  </a:lnTo>
                  <a:lnTo>
                    <a:pt x="395630" y="0"/>
                  </a:lnTo>
                  <a:lnTo>
                    <a:pt x="437032" y="2158"/>
                  </a:lnTo>
                  <a:lnTo>
                    <a:pt x="477710" y="8636"/>
                  </a:lnTo>
                  <a:lnTo>
                    <a:pt x="517677" y="19075"/>
                  </a:lnTo>
                  <a:lnTo>
                    <a:pt x="556196" y="33845"/>
                  </a:lnTo>
                  <a:lnTo>
                    <a:pt x="593280" y="52565"/>
                  </a:lnTo>
                  <a:lnTo>
                    <a:pt x="627837" y="75234"/>
                  </a:lnTo>
                  <a:lnTo>
                    <a:pt x="659879" y="100799"/>
                  </a:lnTo>
                  <a:lnTo>
                    <a:pt x="689394" y="129959"/>
                  </a:lnTo>
                  <a:lnTo>
                    <a:pt x="715314" y="162001"/>
                  </a:lnTo>
                  <a:lnTo>
                    <a:pt x="737996" y="196557"/>
                  </a:lnTo>
                  <a:lnTo>
                    <a:pt x="756716" y="233286"/>
                  </a:lnTo>
                  <a:lnTo>
                    <a:pt x="771474" y="271437"/>
                  </a:lnTo>
                  <a:lnTo>
                    <a:pt x="782281" y="311403"/>
                  </a:lnTo>
                  <a:lnTo>
                    <a:pt x="788758" y="352082"/>
                  </a:lnTo>
                  <a:lnTo>
                    <a:pt x="790917" y="393115"/>
                  </a:lnTo>
                  <a:lnTo>
                    <a:pt x="788758" y="434162"/>
                  </a:lnTo>
                  <a:lnTo>
                    <a:pt x="782281" y="474840"/>
                  </a:lnTo>
                  <a:lnTo>
                    <a:pt x="771474" y="514794"/>
                  </a:lnTo>
                  <a:lnTo>
                    <a:pt x="756716" y="552957"/>
                  </a:lnTo>
                  <a:lnTo>
                    <a:pt x="737996" y="589686"/>
                  </a:lnTo>
                  <a:lnTo>
                    <a:pt x="715314" y="624243"/>
                  </a:lnTo>
                  <a:lnTo>
                    <a:pt x="689394" y="656285"/>
                  </a:lnTo>
                  <a:lnTo>
                    <a:pt x="660234" y="685444"/>
                  </a:lnTo>
                  <a:lnTo>
                    <a:pt x="627837" y="711365"/>
                  </a:lnTo>
                  <a:lnTo>
                    <a:pt x="593280" y="733679"/>
                  </a:lnTo>
                  <a:lnTo>
                    <a:pt x="556552" y="752398"/>
                  </a:lnTo>
                  <a:lnTo>
                    <a:pt x="517677" y="767156"/>
                  </a:lnTo>
                  <a:lnTo>
                    <a:pt x="477710" y="777963"/>
                  </a:lnTo>
                  <a:lnTo>
                    <a:pt x="437032" y="784440"/>
                  </a:lnTo>
                  <a:lnTo>
                    <a:pt x="395630" y="786599"/>
                  </a:lnTo>
                  <a:lnTo>
                    <a:pt x="354241" y="784440"/>
                  </a:lnTo>
                  <a:lnTo>
                    <a:pt x="313550" y="777963"/>
                  </a:lnTo>
                  <a:lnTo>
                    <a:pt x="273596" y="767524"/>
                  </a:lnTo>
                  <a:lnTo>
                    <a:pt x="234721" y="752754"/>
                  </a:lnTo>
                  <a:lnTo>
                    <a:pt x="197993" y="734034"/>
                  </a:lnTo>
                  <a:lnTo>
                    <a:pt x="163080" y="711365"/>
                  </a:lnTo>
                  <a:lnTo>
                    <a:pt x="131038" y="685800"/>
                  </a:lnTo>
                  <a:lnTo>
                    <a:pt x="101879" y="656640"/>
                  </a:lnTo>
                  <a:lnTo>
                    <a:pt x="75590" y="624598"/>
                  </a:lnTo>
                  <a:lnTo>
                    <a:pt x="53276" y="590041"/>
                  </a:lnTo>
                  <a:lnTo>
                    <a:pt x="34201" y="553326"/>
                  </a:lnTo>
                  <a:lnTo>
                    <a:pt x="19431" y="515162"/>
                  </a:lnTo>
                  <a:lnTo>
                    <a:pt x="8636" y="475195"/>
                  </a:lnTo>
                  <a:lnTo>
                    <a:pt x="2159" y="434517"/>
                  </a:lnTo>
                  <a:lnTo>
                    <a:pt x="0" y="393484"/>
                  </a:lnTo>
                  <a:lnTo>
                    <a:pt x="355" y="393484"/>
                  </a:lnTo>
                  <a:close/>
                </a:path>
              </a:pathLst>
            </a:custGeom>
            <a:ln w="284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917" y="2010702"/>
              <a:ext cx="3098152" cy="295873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298" y="1975504"/>
              <a:ext cx="3155404" cy="302291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05917" y="2004123"/>
              <a:ext cx="3098165" cy="2966085"/>
            </a:xfrm>
            <a:custGeom>
              <a:avLst/>
              <a:gdLst/>
              <a:ahLst/>
              <a:cxnLst/>
              <a:rect l="l" t="t" r="r" b="b"/>
              <a:pathLst>
                <a:path w="3098165" h="2966085">
                  <a:moveTo>
                    <a:pt x="0" y="1482839"/>
                  </a:moveTo>
                  <a:lnTo>
                    <a:pt x="368" y="1445399"/>
                  </a:lnTo>
                  <a:lnTo>
                    <a:pt x="2159" y="1407591"/>
                  </a:lnTo>
                  <a:lnTo>
                    <a:pt x="7924" y="1332712"/>
                  </a:lnTo>
                  <a:lnTo>
                    <a:pt x="17995" y="1258201"/>
                  </a:lnTo>
                  <a:lnTo>
                    <a:pt x="31686" y="1184402"/>
                  </a:lnTo>
                  <a:lnTo>
                    <a:pt x="49326" y="1111313"/>
                  </a:lnTo>
                  <a:lnTo>
                    <a:pt x="70916" y="1038961"/>
                  </a:lnTo>
                  <a:lnTo>
                    <a:pt x="96481" y="967676"/>
                  </a:lnTo>
                  <a:lnTo>
                    <a:pt x="125641" y="898194"/>
                  </a:lnTo>
                  <a:lnTo>
                    <a:pt x="158407" y="829792"/>
                  </a:lnTo>
                  <a:lnTo>
                    <a:pt x="194767" y="763193"/>
                  </a:lnTo>
                  <a:lnTo>
                    <a:pt x="234365" y="698398"/>
                  </a:lnTo>
                  <a:lnTo>
                    <a:pt x="255600" y="666711"/>
                  </a:lnTo>
                  <a:lnTo>
                    <a:pt x="300596" y="605154"/>
                  </a:lnTo>
                  <a:lnTo>
                    <a:pt x="348488" y="545757"/>
                  </a:lnTo>
                  <a:lnTo>
                    <a:pt x="373684" y="516953"/>
                  </a:lnTo>
                  <a:lnTo>
                    <a:pt x="399605" y="488873"/>
                  </a:lnTo>
                  <a:lnTo>
                    <a:pt x="426237" y="461162"/>
                  </a:lnTo>
                  <a:lnTo>
                    <a:pt x="453605" y="434162"/>
                  </a:lnTo>
                  <a:lnTo>
                    <a:pt x="481685" y="408241"/>
                  </a:lnTo>
                  <a:lnTo>
                    <a:pt x="510476" y="382676"/>
                  </a:lnTo>
                  <a:lnTo>
                    <a:pt x="540004" y="357835"/>
                  </a:lnTo>
                  <a:lnTo>
                    <a:pt x="570242" y="333717"/>
                  </a:lnTo>
                  <a:lnTo>
                    <a:pt x="600837" y="310311"/>
                  </a:lnTo>
                  <a:lnTo>
                    <a:pt x="632167" y="287642"/>
                  </a:lnTo>
                  <a:lnTo>
                    <a:pt x="664197" y="265671"/>
                  </a:lnTo>
                  <a:lnTo>
                    <a:pt x="696607" y="244792"/>
                  </a:lnTo>
                  <a:lnTo>
                    <a:pt x="729716" y="224281"/>
                  </a:lnTo>
                  <a:lnTo>
                    <a:pt x="763206" y="204838"/>
                  </a:lnTo>
                  <a:lnTo>
                    <a:pt x="797407" y="186474"/>
                  </a:lnTo>
                  <a:lnTo>
                    <a:pt x="831964" y="168478"/>
                  </a:lnTo>
                  <a:lnTo>
                    <a:pt x="866876" y="151561"/>
                  </a:lnTo>
                  <a:lnTo>
                    <a:pt x="902157" y="135356"/>
                  </a:lnTo>
                  <a:lnTo>
                    <a:pt x="938161" y="120230"/>
                  </a:lnTo>
                  <a:lnTo>
                    <a:pt x="974521" y="105841"/>
                  </a:lnTo>
                  <a:lnTo>
                    <a:pt x="1011237" y="92151"/>
                  </a:lnTo>
                  <a:lnTo>
                    <a:pt x="1047965" y="79552"/>
                  </a:lnTo>
                  <a:lnTo>
                    <a:pt x="1085405" y="68033"/>
                  </a:lnTo>
                  <a:lnTo>
                    <a:pt x="1122845" y="57238"/>
                  </a:lnTo>
                  <a:lnTo>
                    <a:pt x="1160640" y="47155"/>
                  </a:lnTo>
                  <a:lnTo>
                    <a:pt x="1198803" y="38519"/>
                  </a:lnTo>
                  <a:lnTo>
                    <a:pt x="1237322" y="30238"/>
                  </a:lnTo>
                  <a:lnTo>
                    <a:pt x="1275842" y="23393"/>
                  </a:lnTo>
                  <a:lnTo>
                    <a:pt x="1314361" y="16916"/>
                  </a:lnTo>
                  <a:lnTo>
                    <a:pt x="1353248" y="11874"/>
                  </a:lnTo>
                  <a:lnTo>
                    <a:pt x="1392478" y="7556"/>
                  </a:lnTo>
                  <a:lnTo>
                    <a:pt x="1431366" y="4317"/>
                  </a:lnTo>
                  <a:lnTo>
                    <a:pt x="1470596" y="1790"/>
                  </a:lnTo>
                  <a:lnTo>
                    <a:pt x="1509839" y="355"/>
                  </a:lnTo>
                  <a:lnTo>
                    <a:pt x="1549082" y="0"/>
                  </a:lnTo>
                  <a:lnTo>
                    <a:pt x="1588325" y="355"/>
                  </a:lnTo>
                  <a:lnTo>
                    <a:pt x="1627568" y="1790"/>
                  </a:lnTo>
                  <a:lnTo>
                    <a:pt x="1666798" y="4317"/>
                  </a:lnTo>
                  <a:lnTo>
                    <a:pt x="1705686" y="7556"/>
                  </a:lnTo>
                  <a:lnTo>
                    <a:pt x="1744916" y="11874"/>
                  </a:lnTo>
                  <a:lnTo>
                    <a:pt x="1783803" y="16916"/>
                  </a:lnTo>
                  <a:lnTo>
                    <a:pt x="1822323" y="23393"/>
                  </a:lnTo>
                  <a:lnTo>
                    <a:pt x="1860842" y="30238"/>
                  </a:lnTo>
                  <a:lnTo>
                    <a:pt x="1899361" y="38519"/>
                  </a:lnTo>
                  <a:lnTo>
                    <a:pt x="1937524" y="47155"/>
                  </a:lnTo>
                  <a:lnTo>
                    <a:pt x="1975319" y="57238"/>
                  </a:lnTo>
                  <a:lnTo>
                    <a:pt x="2012759" y="68033"/>
                  </a:lnTo>
                  <a:lnTo>
                    <a:pt x="2050199" y="79552"/>
                  </a:lnTo>
                  <a:lnTo>
                    <a:pt x="2086927" y="92151"/>
                  </a:lnTo>
                  <a:lnTo>
                    <a:pt x="2123643" y="105841"/>
                  </a:lnTo>
                  <a:lnTo>
                    <a:pt x="2160003" y="120230"/>
                  </a:lnTo>
                  <a:lnTo>
                    <a:pt x="2196007" y="135356"/>
                  </a:lnTo>
                  <a:lnTo>
                    <a:pt x="2231288" y="151561"/>
                  </a:lnTo>
                  <a:lnTo>
                    <a:pt x="2266200" y="168478"/>
                  </a:lnTo>
                  <a:lnTo>
                    <a:pt x="2300757" y="186474"/>
                  </a:lnTo>
                  <a:lnTo>
                    <a:pt x="2334958" y="204838"/>
                  </a:lnTo>
                  <a:lnTo>
                    <a:pt x="2368448" y="224281"/>
                  </a:lnTo>
                  <a:lnTo>
                    <a:pt x="2401557" y="244792"/>
                  </a:lnTo>
                  <a:lnTo>
                    <a:pt x="2433967" y="265671"/>
                  </a:lnTo>
                  <a:lnTo>
                    <a:pt x="2465997" y="287642"/>
                  </a:lnTo>
                  <a:lnTo>
                    <a:pt x="2497328" y="310311"/>
                  </a:lnTo>
                  <a:lnTo>
                    <a:pt x="2527922" y="333717"/>
                  </a:lnTo>
                  <a:lnTo>
                    <a:pt x="2558161" y="357835"/>
                  </a:lnTo>
                  <a:lnTo>
                    <a:pt x="2587688" y="382676"/>
                  </a:lnTo>
                  <a:lnTo>
                    <a:pt x="2616479" y="408241"/>
                  </a:lnTo>
                  <a:lnTo>
                    <a:pt x="2644559" y="434162"/>
                  </a:lnTo>
                  <a:lnTo>
                    <a:pt x="2671927" y="461162"/>
                  </a:lnTo>
                  <a:lnTo>
                    <a:pt x="2698559" y="488873"/>
                  </a:lnTo>
                  <a:lnTo>
                    <a:pt x="2724480" y="516953"/>
                  </a:lnTo>
                  <a:lnTo>
                    <a:pt x="2749677" y="545757"/>
                  </a:lnTo>
                  <a:lnTo>
                    <a:pt x="2774162" y="575271"/>
                  </a:lnTo>
                  <a:lnTo>
                    <a:pt x="2820606" y="635762"/>
                  </a:lnTo>
                  <a:lnTo>
                    <a:pt x="2863799" y="698398"/>
                  </a:lnTo>
                  <a:lnTo>
                    <a:pt x="2903397" y="763193"/>
                  </a:lnTo>
                  <a:lnTo>
                    <a:pt x="2939757" y="829792"/>
                  </a:lnTo>
                  <a:lnTo>
                    <a:pt x="2972523" y="898194"/>
                  </a:lnTo>
                  <a:lnTo>
                    <a:pt x="3001683" y="967676"/>
                  </a:lnTo>
                  <a:lnTo>
                    <a:pt x="3027248" y="1038961"/>
                  </a:lnTo>
                  <a:lnTo>
                    <a:pt x="3048838" y="1111313"/>
                  </a:lnTo>
                  <a:lnTo>
                    <a:pt x="3066478" y="1184402"/>
                  </a:lnTo>
                  <a:lnTo>
                    <a:pt x="3080156" y="1258201"/>
                  </a:lnTo>
                  <a:lnTo>
                    <a:pt x="3090240" y="1332712"/>
                  </a:lnTo>
                  <a:lnTo>
                    <a:pt x="3096006" y="1407591"/>
                  </a:lnTo>
                  <a:lnTo>
                    <a:pt x="3098165" y="1482839"/>
                  </a:lnTo>
                  <a:lnTo>
                    <a:pt x="3097796" y="1482839"/>
                  </a:lnTo>
                  <a:lnTo>
                    <a:pt x="3097441" y="1520278"/>
                  </a:lnTo>
                  <a:lnTo>
                    <a:pt x="3093478" y="1595513"/>
                  </a:lnTo>
                  <a:lnTo>
                    <a:pt x="3085566" y="1670037"/>
                  </a:lnTo>
                  <a:lnTo>
                    <a:pt x="3073679" y="1744560"/>
                  </a:lnTo>
                  <a:lnTo>
                    <a:pt x="3057842" y="1817992"/>
                  </a:lnTo>
                  <a:lnTo>
                    <a:pt x="3038043" y="1890712"/>
                  </a:lnTo>
                  <a:lnTo>
                    <a:pt x="3014637" y="1962353"/>
                  </a:lnTo>
                  <a:lnTo>
                    <a:pt x="2987281" y="2032914"/>
                  </a:lnTo>
                  <a:lnTo>
                    <a:pt x="2956318" y="2101672"/>
                  </a:lnTo>
                  <a:lnTo>
                    <a:pt x="2939402" y="2135873"/>
                  </a:lnTo>
                  <a:lnTo>
                    <a:pt x="2903042" y="2202472"/>
                  </a:lnTo>
                  <a:lnTo>
                    <a:pt x="2863443" y="2267280"/>
                  </a:lnTo>
                  <a:lnTo>
                    <a:pt x="2820238" y="2329916"/>
                  </a:lnTo>
                  <a:lnTo>
                    <a:pt x="2773807" y="2390394"/>
                  </a:lnTo>
                  <a:lnTo>
                    <a:pt x="2749321" y="2419921"/>
                  </a:lnTo>
                  <a:lnTo>
                    <a:pt x="2724124" y="2448712"/>
                  </a:lnTo>
                  <a:lnTo>
                    <a:pt x="2698203" y="2476792"/>
                  </a:lnTo>
                  <a:lnTo>
                    <a:pt x="2671559" y="2504516"/>
                  </a:lnTo>
                  <a:lnTo>
                    <a:pt x="2644203" y="2531160"/>
                  </a:lnTo>
                  <a:lnTo>
                    <a:pt x="2616123" y="2557437"/>
                  </a:lnTo>
                  <a:lnTo>
                    <a:pt x="2587320" y="2583002"/>
                  </a:lnTo>
                  <a:lnTo>
                    <a:pt x="2557805" y="2607830"/>
                  </a:lnTo>
                  <a:lnTo>
                    <a:pt x="2527922" y="2631960"/>
                  </a:lnTo>
                  <a:lnTo>
                    <a:pt x="2496959" y="2655354"/>
                  </a:lnTo>
                  <a:lnTo>
                    <a:pt x="2465641" y="2678036"/>
                  </a:lnTo>
                  <a:lnTo>
                    <a:pt x="2433967" y="2699639"/>
                  </a:lnTo>
                  <a:lnTo>
                    <a:pt x="2401201" y="2720873"/>
                  </a:lnTo>
                  <a:lnTo>
                    <a:pt x="2368448" y="2741041"/>
                  </a:lnTo>
                  <a:lnTo>
                    <a:pt x="2334602" y="2760472"/>
                  </a:lnTo>
                  <a:lnTo>
                    <a:pt x="2300757" y="2779191"/>
                  </a:lnTo>
                  <a:lnTo>
                    <a:pt x="2266200" y="2797200"/>
                  </a:lnTo>
                  <a:lnTo>
                    <a:pt x="2231288" y="2814116"/>
                  </a:lnTo>
                  <a:lnTo>
                    <a:pt x="2195639" y="2830322"/>
                  </a:lnTo>
                  <a:lnTo>
                    <a:pt x="2160003" y="2845435"/>
                  </a:lnTo>
                  <a:lnTo>
                    <a:pt x="2123643" y="2859836"/>
                  </a:lnTo>
                  <a:lnTo>
                    <a:pt x="2086927" y="2873159"/>
                  </a:lnTo>
                  <a:lnTo>
                    <a:pt x="2050199" y="2885757"/>
                  </a:lnTo>
                  <a:lnTo>
                    <a:pt x="2012759" y="2897632"/>
                  </a:lnTo>
                  <a:lnTo>
                    <a:pt x="1975319" y="2908439"/>
                  </a:lnTo>
                  <a:lnTo>
                    <a:pt x="1937156" y="2918155"/>
                  </a:lnTo>
                  <a:lnTo>
                    <a:pt x="1899361" y="2927159"/>
                  </a:lnTo>
                  <a:lnTo>
                    <a:pt x="1860842" y="2935439"/>
                  </a:lnTo>
                  <a:lnTo>
                    <a:pt x="1822323" y="2942272"/>
                  </a:lnTo>
                  <a:lnTo>
                    <a:pt x="1783448" y="2948393"/>
                  </a:lnTo>
                  <a:lnTo>
                    <a:pt x="1744916" y="2953791"/>
                  </a:lnTo>
                  <a:lnTo>
                    <a:pt x="1705686" y="2958122"/>
                  </a:lnTo>
                  <a:lnTo>
                    <a:pt x="1666798" y="2961360"/>
                  </a:lnTo>
                  <a:lnTo>
                    <a:pt x="1627568" y="2963875"/>
                  </a:lnTo>
                  <a:lnTo>
                    <a:pt x="1588325" y="2965310"/>
                  </a:lnTo>
                  <a:lnTo>
                    <a:pt x="1549082" y="2965678"/>
                  </a:lnTo>
                  <a:lnTo>
                    <a:pt x="1549082" y="2965310"/>
                  </a:lnTo>
                  <a:lnTo>
                    <a:pt x="1509839" y="2964954"/>
                  </a:lnTo>
                  <a:lnTo>
                    <a:pt x="1470596" y="2963519"/>
                  </a:lnTo>
                  <a:lnTo>
                    <a:pt x="1431366" y="2960992"/>
                  </a:lnTo>
                  <a:lnTo>
                    <a:pt x="1392478" y="2957753"/>
                  </a:lnTo>
                  <a:lnTo>
                    <a:pt x="1353248" y="2953435"/>
                  </a:lnTo>
                  <a:lnTo>
                    <a:pt x="1314716" y="2948393"/>
                  </a:lnTo>
                  <a:lnTo>
                    <a:pt x="1275842" y="2941916"/>
                  </a:lnTo>
                  <a:lnTo>
                    <a:pt x="1237322" y="2935071"/>
                  </a:lnTo>
                  <a:lnTo>
                    <a:pt x="1198803" y="2926791"/>
                  </a:lnTo>
                  <a:lnTo>
                    <a:pt x="1160995" y="2918155"/>
                  </a:lnTo>
                  <a:lnTo>
                    <a:pt x="1122845" y="2908071"/>
                  </a:lnTo>
                  <a:lnTo>
                    <a:pt x="1085405" y="2897276"/>
                  </a:lnTo>
                  <a:lnTo>
                    <a:pt x="1047965" y="2885757"/>
                  </a:lnTo>
                  <a:lnTo>
                    <a:pt x="1011237" y="2873159"/>
                  </a:lnTo>
                  <a:lnTo>
                    <a:pt x="974521" y="2859481"/>
                  </a:lnTo>
                  <a:lnTo>
                    <a:pt x="938161" y="2845079"/>
                  </a:lnTo>
                  <a:lnTo>
                    <a:pt x="902525" y="2829953"/>
                  </a:lnTo>
                  <a:lnTo>
                    <a:pt x="866876" y="2813761"/>
                  </a:lnTo>
                  <a:lnTo>
                    <a:pt x="831964" y="2796832"/>
                  </a:lnTo>
                  <a:lnTo>
                    <a:pt x="797407" y="2779191"/>
                  </a:lnTo>
                  <a:lnTo>
                    <a:pt x="763206" y="2760472"/>
                  </a:lnTo>
                  <a:lnTo>
                    <a:pt x="729716" y="2741041"/>
                  </a:lnTo>
                  <a:lnTo>
                    <a:pt x="696607" y="2720517"/>
                  </a:lnTo>
                  <a:lnTo>
                    <a:pt x="664197" y="2699639"/>
                  </a:lnTo>
                  <a:lnTo>
                    <a:pt x="632167" y="2677680"/>
                  </a:lnTo>
                  <a:lnTo>
                    <a:pt x="600837" y="2654998"/>
                  </a:lnTo>
                  <a:lnTo>
                    <a:pt x="570242" y="2631960"/>
                  </a:lnTo>
                  <a:lnTo>
                    <a:pt x="540359" y="2607830"/>
                  </a:lnTo>
                  <a:lnTo>
                    <a:pt x="510844" y="2583002"/>
                  </a:lnTo>
                  <a:lnTo>
                    <a:pt x="482041" y="2557437"/>
                  </a:lnTo>
                  <a:lnTo>
                    <a:pt x="453961" y="2531160"/>
                  </a:lnTo>
                  <a:lnTo>
                    <a:pt x="426605" y="2504160"/>
                  </a:lnTo>
                  <a:lnTo>
                    <a:pt x="399605" y="2476792"/>
                  </a:lnTo>
                  <a:lnTo>
                    <a:pt x="373684" y="2448356"/>
                  </a:lnTo>
                  <a:lnTo>
                    <a:pt x="348488" y="2419553"/>
                  </a:lnTo>
                  <a:lnTo>
                    <a:pt x="300596" y="2360155"/>
                  </a:lnTo>
                  <a:lnTo>
                    <a:pt x="255600" y="2298598"/>
                  </a:lnTo>
                  <a:lnTo>
                    <a:pt x="214198" y="2234882"/>
                  </a:lnTo>
                  <a:lnTo>
                    <a:pt x="176047" y="2169350"/>
                  </a:lnTo>
                  <a:lnTo>
                    <a:pt x="141478" y="2101672"/>
                  </a:lnTo>
                  <a:lnTo>
                    <a:pt x="110528" y="2032914"/>
                  </a:lnTo>
                  <a:lnTo>
                    <a:pt x="83527" y="1962353"/>
                  </a:lnTo>
                  <a:lnTo>
                    <a:pt x="59766" y="1890712"/>
                  </a:lnTo>
                  <a:lnTo>
                    <a:pt x="40322" y="1817992"/>
                  </a:lnTo>
                  <a:lnTo>
                    <a:pt x="24485" y="1744560"/>
                  </a:lnTo>
                  <a:lnTo>
                    <a:pt x="12598" y="1670037"/>
                  </a:lnTo>
                  <a:lnTo>
                    <a:pt x="4317" y="1595513"/>
                  </a:lnTo>
                  <a:lnTo>
                    <a:pt x="368" y="1520278"/>
                  </a:lnTo>
                  <a:lnTo>
                    <a:pt x="0" y="1482839"/>
                  </a:lnTo>
                  <a:close/>
                </a:path>
              </a:pathLst>
            </a:custGeom>
            <a:ln w="57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3093745" y="1307058"/>
            <a:ext cx="3848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3415" algn="l"/>
              </a:tabLst>
            </a:pPr>
            <a:r>
              <a:rPr sz="3600" spc="400" dirty="0">
                <a:solidFill>
                  <a:srgbClr val="FFFFFF"/>
                </a:solidFill>
              </a:rPr>
              <a:t>1	</a:t>
            </a:r>
            <a:r>
              <a:rPr sz="4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512781" y="2403983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697096" y="3326295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505225" y="4249343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093745" y="5206936"/>
            <a:ext cx="316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0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82006" y="384123"/>
            <a:ext cx="3585210" cy="2858135"/>
          </a:xfrm>
          <a:custGeom>
            <a:avLst/>
            <a:gdLst/>
            <a:ahLst/>
            <a:cxnLst/>
            <a:rect l="l" t="t" r="r" b="b"/>
            <a:pathLst>
              <a:path w="3585209" h="2858135">
                <a:moveTo>
                  <a:pt x="3584879" y="0"/>
                </a:moveTo>
                <a:lnTo>
                  <a:pt x="0" y="0"/>
                </a:lnTo>
                <a:lnTo>
                  <a:pt x="0" y="2858033"/>
                </a:lnTo>
                <a:lnTo>
                  <a:pt x="1792439" y="2858033"/>
                </a:lnTo>
                <a:lnTo>
                  <a:pt x="3584879" y="2858033"/>
                </a:lnTo>
                <a:lnTo>
                  <a:pt x="3584879" y="0"/>
                </a:lnTo>
                <a:close/>
              </a:path>
            </a:pathLst>
          </a:custGeom>
          <a:solidFill>
            <a:srgbClr val="FFFFFF">
              <a:alpha val="8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82005" y="384124"/>
            <a:ext cx="3585210" cy="2858135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marL="375920" marR="213995" indent="-286385">
              <a:lnSpc>
                <a:spcPct val="100000"/>
              </a:lnSpc>
              <a:spcBef>
                <a:spcPts val="5"/>
              </a:spcBef>
              <a:buClr>
                <a:srgbClr val="BF0000"/>
              </a:buClr>
              <a:buFont typeface="Arial MT"/>
              <a:buChar char="•"/>
              <a:tabLst>
                <a:tab pos="375920" algn="l"/>
                <a:tab pos="376555" algn="l"/>
                <a:tab pos="1244600" algn="l"/>
              </a:tabLst>
            </a:pPr>
            <a:r>
              <a:rPr sz="1600" i="1" spc="190" dirty="0">
                <a:solidFill>
                  <a:srgbClr val="BF0000"/>
                </a:solidFill>
                <a:latin typeface="Georgia"/>
                <a:cs typeface="Georgia"/>
              </a:rPr>
              <a:t>MWPC	</a:t>
            </a:r>
            <a:r>
              <a:rPr sz="1600" i="1" spc="90" dirty="0">
                <a:solidFill>
                  <a:srgbClr val="BF0000"/>
                </a:solidFill>
                <a:latin typeface="Georgia"/>
                <a:cs typeface="Georgia"/>
              </a:rPr>
              <a:t>is</a:t>
            </a:r>
            <a:r>
              <a:rPr sz="1600" i="1" spc="11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25" dirty="0">
                <a:solidFill>
                  <a:srgbClr val="BF0000"/>
                </a:solidFill>
                <a:latin typeface="Georgia"/>
                <a:cs typeface="Georgia"/>
              </a:rPr>
              <a:t>paired</a:t>
            </a:r>
            <a:r>
              <a:rPr sz="1600" i="1" spc="114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50" dirty="0">
                <a:solidFill>
                  <a:srgbClr val="BF0000"/>
                </a:solidFill>
                <a:latin typeface="Georgia"/>
                <a:cs typeface="Georgia"/>
              </a:rPr>
              <a:t>with </a:t>
            </a:r>
            <a:r>
              <a:rPr sz="1600" i="1" spc="5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140" dirty="0">
                <a:solidFill>
                  <a:srgbClr val="BF0000"/>
                </a:solidFill>
                <a:latin typeface="Georgia"/>
                <a:cs typeface="Georgia"/>
              </a:rPr>
              <a:t>BC501A</a:t>
            </a:r>
            <a:r>
              <a:rPr sz="1600" i="1" spc="10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55" dirty="0">
                <a:solidFill>
                  <a:srgbClr val="BF0000"/>
                </a:solidFill>
                <a:latin typeface="Georgia"/>
                <a:cs typeface="Georgia"/>
              </a:rPr>
              <a:t>Scintillation</a:t>
            </a:r>
            <a:r>
              <a:rPr sz="1600" i="1" spc="114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70" dirty="0">
                <a:solidFill>
                  <a:srgbClr val="BF0000"/>
                </a:solidFill>
                <a:latin typeface="Georgia"/>
                <a:cs typeface="Georgia"/>
              </a:rPr>
              <a:t>detector </a:t>
            </a:r>
            <a:r>
              <a:rPr sz="1600" i="1" spc="-37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60" dirty="0">
                <a:solidFill>
                  <a:srgbClr val="BF0000"/>
                </a:solidFill>
                <a:latin typeface="Georgia"/>
                <a:cs typeface="Georgia"/>
              </a:rPr>
              <a:t>to</a:t>
            </a:r>
            <a:r>
              <a:rPr sz="16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75" dirty="0">
                <a:solidFill>
                  <a:srgbClr val="BF0000"/>
                </a:solidFill>
                <a:latin typeface="Georgia"/>
                <a:cs typeface="Georgia"/>
              </a:rPr>
              <a:t>measure</a:t>
            </a:r>
            <a:r>
              <a:rPr sz="1600" i="1" spc="114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70" dirty="0">
                <a:solidFill>
                  <a:srgbClr val="BF0000"/>
                </a:solidFill>
                <a:latin typeface="Georgia"/>
                <a:cs typeface="Georgia"/>
              </a:rPr>
              <a:t>time</a:t>
            </a:r>
            <a:r>
              <a:rPr sz="16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65" dirty="0">
                <a:solidFill>
                  <a:srgbClr val="BF0000"/>
                </a:solidFill>
                <a:latin typeface="Georgia"/>
                <a:cs typeface="Georgia"/>
              </a:rPr>
              <a:t>resolution</a:t>
            </a:r>
            <a:endParaRPr sz="1600">
              <a:latin typeface="Georgia"/>
              <a:cs typeface="Georgia"/>
            </a:endParaRPr>
          </a:p>
          <a:p>
            <a:pPr marL="375920" indent="-286385">
              <a:lnSpc>
                <a:spcPts val="1910"/>
              </a:lnSpc>
              <a:buFont typeface="Arial MT"/>
              <a:buChar char="•"/>
              <a:tabLst>
                <a:tab pos="375920" algn="l"/>
                <a:tab pos="376555" algn="l"/>
              </a:tabLst>
            </a:pPr>
            <a:r>
              <a:rPr sz="1600" i="1" spc="45" dirty="0">
                <a:solidFill>
                  <a:srgbClr val="BF0000"/>
                </a:solidFill>
                <a:latin typeface="Georgia"/>
                <a:cs typeface="Georgia"/>
              </a:rPr>
              <a:t>Stronger</a:t>
            </a:r>
            <a:r>
              <a:rPr sz="1600" i="1" spc="11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85" dirty="0">
                <a:solidFill>
                  <a:srgbClr val="BF0000"/>
                </a:solidFill>
                <a:latin typeface="Georgia"/>
                <a:cs typeface="Georgia"/>
              </a:rPr>
              <a:t>fission</a:t>
            </a:r>
            <a:r>
              <a:rPr sz="1600" i="1" spc="11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100" dirty="0">
                <a:solidFill>
                  <a:srgbClr val="BF0000"/>
                </a:solidFill>
                <a:latin typeface="Georgia"/>
                <a:cs typeface="Georgia"/>
              </a:rPr>
              <a:t>source</a:t>
            </a:r>
            <a:r>
              <a:rPr sz="1600" i="1" spc="10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135" dirty="0">
                <a:solidFill>
                  <a:srgbClr val="BF0000"/>
                </a:solidFill>
                <a:latin typeface="Georgia"/>
                <a:cs typeface="Georgia"/>
              </a:rPr>
              <a:t>of</a:t>
            </a:r>
            <a:r>
              <a:rPr sz="1600" i="1" spc="11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90" dirty="0">
                <a:solidFill>
                  <a:srgbClr val="BF0000"/>
                </a:solidFill>
                <a:latin typeface="Georgia"/>
                <a:cs typeface="Georgia"/>
              </a:rPr>
              <a:t>Cf-</a:t>
            </a:r>
            <a:endParaRPr sz="1600">
              <a:latin typeface="Georgia"/>
              <a:cs typeface="Georgia"/>
            </a:endParaRPr>
          </a:p>
          <a:p>
            <a:pPr marL="375920" marR="89535">
              <a:lnSpc>
                <a:spcPct val="100000"/>
              </a:lnSpc>
              <a:tabLst>
                <a:tab pos="3185795" algn="l"/>
              </a:tabLst>
            </a:pPr>
            <a:r>
              <a:rPr sz="1600" i="1" spc="75" dirty="0">
                <a:solidFill>
                  <a:srgbClr val="BF0000"/>
                </a:solidFill>
                <a:latin typeface="Georgia"/>
                <a:cs typeface="Georgia"/>
              </a:rPr>
              <a:t>252</a:t>
            </a:r>
            <a:r>
              <a:rPr sz="1600" i="1" spc="13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50" dirty="0">
                <a:solidFill>
                  <a:srgbClr val="BF0000"/>
                </a:solidFill>
                <a:latin typeface="Georgia"/>
                <a:cs typeface="Georgia"/>
              </a:rPr>
              <a:t>with</a:t>
            </a:r>
            <a:r>
              <a:rPr sz="1600" i="1" spc="13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45" dirty="0">
                <a:solidFill>
                  <a:srgbClr val="BF0000"/>
                </a:solidFill>
                <a:latin typeface="Georgia"/>
                <a:cs typeface="Georgia"/>
              </a:rPr>
              <a:t>strength</a:t>
            </a:r>
            <a:r>
              <a:rPr sz="1600" i="1" spc="14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135" dirty="0">
                <a:solidFill>
                  <a:srgbClr val="BF0000"/>
                </a:solidFill>
                <a:latin typeface="Georgia"/>
                <a:cs typeface="Georgia"/>
              </a:rPr>
              <a:t>of </a:t>
            </a:r>
            <a:r>
              <a:rPr sz="1600" i="1" spc="100" dirty="0">
                <a:solidFill>
                  <a:srgbClr val="BF0000"/>
                </a:solidFill>
                <a:latin typeface="Georgia"/>
                <a:cs typeface="Georgia"/>
              </a:rPr>
              <a:t>10µCi	</a:t>
            </a:r>
            <a:r>
              <a:rPr sz="1600" i="1" spc="90" dirty="0">
                <a:solidFill>
                  <a:srgbClr val="BF0000"/>
                </a:solidFill>
                <a:latin typeface="Georgia"/>
                <a:cs typeface="Georgia"/>
              </a:rPr>
              <a:t>is </a:t>
            </a:r>
            <a:r>
              <a:rPr sz="1600" i="1" spc="9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85" dirty="0">
                <a:solidFill>
                  <a:srgbClr val="BF0000"/>
                </a:solidFill>
                <a:latin typeface="Georgia"/>
                <a:cs typeface="Georgia"/>
              </a:rPr>
              <a:t>used</a:t>
            </a:r>
            <a:r>
              <a:rPr sz="16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20" dirty="0">
                <a:solidFill>
                  <a:srgbClr val="BF0000"/>
                </a:solidFill>
                <a:latin typeface="Georgia"/>
                <a:cs typeface="Georgia"/>
              </a:rPr>
              <a:t>and</a:t>
            </a:r>
            <a:r>
              <a:rPr sz="1600" i="1" spc="114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190" dirty="0">
                <a:solidFill>
                  <a:srgbClr val="BF0000"/>
                </a:solidFill>
                <a:latin typeface="Georgia"/>
                <a:cs typeface="Georgia"/>
              </a:rPr>
              <a:t>MWPC</a:t>
            </a:r>
            <a:r>
              <a:rPr sz="1600" i="1" spc="114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90" dirty="0">
                <a:solidFill>
                  <a:srgbClr val="BF0000"/>
                </a:solidFill>
                <a:latin typeface="Georgia"/>
                <a:cs typeface="Georgia"/>
              </a:rPr>
              <a:t>is</a:t>
            </a:r>
            <a:r>
              <a:rPr sz="1600" i="1" spc="114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40" dirty="0">
                <a:solidFill>
                  <a:srgbClr val="BF0000"/>
                </a:solidFill>
                <a:latin typeface="Georgia"/>
                <a:cs typeface="Georgia"/>
              </a:rPr>
              <a:t>operated</a:t>
            </a:r>
            <a:r>
              <a:rPr sz="16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dirty="0">
                <a:solidFill>
                  <a:srgbClr val="BF0000"/>
                </a:solidFill>
                <a:latin typeface="Georgia"/>
                <a:cs typeface="Georgia"/>
              </a:rPr>
              <a:t>at </a:t>
            </a:r>
            <a:r>
              <a:rPr sz="1600" i="1" spc="-37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-15" dirty="0">
                <a:solidFill>
                  <a:srgbClr val="BF0000"/>
                </a:solidFill>
                <a:latin typeface="Georgia"/>
                <a:cs typeface="Georgia"/>
              </a:rPr>
              <a:t>a</a:t>
            </a:r>
            <a:r>
              <a:rPr sz="1600" i="1" spc="-1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40" dirty="0">
                <a:solidFill>
                  <a:srgbClr val="BF0000"/>
                </a:solidFill>
                <a:latin typeface="Georgia"/>
                <a:cs typeface="Georgia"/>
              </a:rPr>
              <a:t>bias </a:t>
            </a:r>
            <a:r>
              <a:rPr sz="1600" i="1" spc="25" dirty="0">
                <a:solidFill>
                  <a:srgbClr val="BF0000"/>
                </a:solidFill>
                <a:latin typeface="Georgia"/>
                <a:cs typeface="Georgia"/>
              </a:rPr>
              <a:t>voltage </a:t>
            </a:r>
            <a:r>
              <a:rPr sz="1600" i="1" spc="135" dirty="0">
                <a:solidFill>
                  <a:srgbClr val="BF0000"/>
                </a:solidFill>
                <a:latin typeface="Georgia"/>
                <a:cs typeface="Georgia"/>
              </a:rPr>
              <a:t>of </a:t>
            </a:r>
            <a:r>
              <a:rPr sz="1600" i="1" spc="125" dirty="0">
                <a:solidFill>
                  <a:srgbClr val="BF0000"/>
                </a:solidFill>
                <a:latin typeface="Georgia"/>
                <a:cs typeface="Georgia"/>
              </a:rPr>
              <a:t>410V </a:t>
            </a:r>
            <a:r>
              <a:rPr sz="1600" i="1" spc="20" dirty="0">
                <a:solidFill>
                  <a:srgbClr val="BF0000"/>
                </a:solidFill>
                <a:latin typeface="Georgia"/>
                <a:cs typeface="Georgia"/>
              </a:rPr>
              <a:t>and </a:t>
            </a:r>
            <a:r>
              <a:rPr sz="1600" i="1" spc="90" dirty="0">
                <a:solidFill>
                  <a:srgbClr val="BF0000"/>
                </a:solidFill>
                <a:latin typeface="Georgia"/>
                <a:cs typeface="Georgia"/>
              </a:rPr>
              <a:t>is </a:t>
            </a:r>
            <a:r>
              <a:rPr sz="1600" i="1" spc="9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50" dirty="0">
                <a:solidFill>
                  <a:srgbClr val="BF0000"/>
                </a:solidFill>
                <a:latin typeface="Georgia"/>
                <a:cs typeface="Georgia"/>
              </a:rPr>
              <a:t>kept</a:t>
            </a:r>
            <a:r>
              <a:rPr sz="1600" i="1" spc="11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55" dirty="0">
                <a:solidFill>
                  <a:srgbClr val="BF0000"/>
                </a:solidFill>
                <a:latin typeface="Georgia"/>
                <a:cs typeface="Georgia"/>
              </a:rPr>
              <a:t>under</a:t>
            </a:r>
            <a:r>
              <a:rPr sz="16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-15" dirty="0">
                <a:solidFill>
                  <a:srgbClr val="BF0000"/>
                </a:solidFill>
                <a:latin typeface="Georgia"/>
                <a:cs typeface="Georgia"/>
              </a:rPr>
              <a:t>a</a:t>
            </a:r>
            <a:r>
              <a:rPr sz="16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10" dirty="0">
                <a:solidFill>
                  <a:srgbClr val="BF0000"/>
                </a:solidFill>
                <a:latin typeface="Georgia"/>
                <a:cs typeface="Georgia"/>
              </a:rPr>
              <a:t>gas</a:t>
            </a:r>
            <a:r>
              <a:rPr sz="16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65" dirty="0">
                <a:solidFill>
                  <a:srgbClr val="BF0000"/>
                </a:solidFill>
                <a:latin typeface="Georgia"/>
                <a:cs typeface="Georgia"/>
              </a:rPr>
              <a:t>flow</a:t>
            </a:r>
            <a:r>
              <a:rPr sz="16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30" dirty="0">
                <a:solidFill>
                  <a:srgbClr val="BF0000"/>
                </a:solidFill>
                <a:latin typeface="Georgia"/>
                <a:cs typeface="Georgia"/>
              </a:rPr>
              <a:t>rate</a:t>
            </a:r>
            <a:r>
              <a:rPr sz="1600" i="1" spc="114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135" dirty="0">
                <a:solidFill>
                  <a:srgbClr val="BF0000"/>
                </a:solidFill>
                <a:latin typeface="Georgia"/>
                <a:cs typeface="Georgia"/>
              </a:rPr>
              <a:t>of </a:t>
            </a:r>
            <a:r>
              <a:rPr sz="1600" i="1" spc="14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600" i="1" spc="30" dirty="0">
                <a:solidFill>
                  <a:srgbClr val="BF0000"/>
                </a:solidFill>
                <a:latin typeface="Georgia"/>
                <a:cs typeface="Georgia"/>
              </a:rPr>
              <a:t>5mbar.</a:t>
            </a:r>
            <a:endParaRPr sz="160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914" y="384111"/>
            <a:ext cx="4940642" cy="285804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04914" y="3341522"/>
            <a:ext cx="3585210" cy="3251200"/>
          </a:xfrm>
          <a:custGeom>
            <a:avLst/>
            <a:gdLst/>
            <a:ahLst/>
            <a:cxnLst/>
            <a:rect l="l" t="t" r="r" b="b"/>
            <a:pathLst>
              <a:path w="3585210" h="3251200">
                <a:moveTo>
                  <a:pt x="3584879" y="0"/>
                </a:moveTo>
                <a:lnTo>
                  <a:pt x="0" y="0"/>
                </a:lnTo>
                <a:lnTo>
                  <a:pt x="0" y="3251162"/>
                </a:lnTo>
                <a:lnTo>
                  <a:pt x="1792439" y="3251162"/>
                </a:lnTo>
                <a:lnTo>
                  <a:pt x="3584879" y="3251162"/>
                </a:lnTo>
                <a:lnTo>
                  <a:pt x="3584879" y="0"/>
                </a:lnTo>
                <a:close/>
              </a:path>
            </a:pathLst>
          </a:custGeom>
          <a:solidFill>
            <a:srgbClr val="FFFFFF">
              <a:alpha val="87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4914" y="3341522"/>
            <a:ext cx="3585210" cy="3251200"/>
          </a:xfrm>
          <a:prstGeom prst="rect">
            <a:avLst/>
          </a:prstGeom>
          <a:ln w="15839">
            <a:solidFill>
              <a:srgbClr val="FFFFF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Times New Roman"/>
              <a:cs typeface="Times New Roman"/>
            </a:endParaRPr>
          </a:p>
          <a:p>
            <a:pPr marL="375285" marR="214629" indent="-286385">
              <a:lnSpc>
                <a:spcPct val="100000"/>
              </a:lnSpc>
              <a:buFont typeface="Arial MT"/>
              <a:buChar char="•"/>
              <a:tabLst>
                <a:tab pos="375285" algn="l"/>
                <a:tab pos="375920" algn="l"/>
                <a:tab pos="2005964" algn="l"/>
              </a:tabLst>
            </a:pPr>
            <a:r>
              <a:rPr sz="1800" i="1" spc="135" dirty="0">
                <a:solidFill>
                  <a:srgbClr val="BF0000"/>
                </a:solidFill>
                <a:latin typeface="Georgia"/>
                <a:cs typeface="Georgia"/>
              </a:rPr>
              <a:t>The </a:t>
            </a:r>
            <a:r>
              <a:rPr sz="1800" i="1" spc="165" dirty="0">
                <a:solidFill>
                  <a:srgbClr val="BF0000"/>
                </a:solidFill>
                <a:latin typeface="Georgia"/>
                <a:cs typeface="Georgia"/>
              </a:rPr>
              <a:t>BC501A </a:t>
            </a:r>
            <a:r>
              <a:rPr sz="1800" i="1" spc="65" dirty="0">
                <a:solidFill>
                  <a:srgbClr val="BF0000"/>
                </a:solidFill>
                <a:latin typeface="Georgia"/>
                <a:cs typeface="Georgia"/>
              </a:rPr>
              <a:t>scintillation </a:t>
            </a:r>
            <a:r>
              <a:rPr sz="1800" i="1" spc="7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75" dirty="0">
                <a:solidFill>
                  <a:srgbClr val="BF0000"/>
                </a:solidFill>
                <a:latin typeface="Georgia"/>
                <a:cs typeface="Georgia"/>
              </a:rPr>
              <a:t>neutron</a:t>
            </a:r>
            <a:r>
              <a:rPr sz="18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85" dirty="0">
                <a:solidFill>
                  <a:srgbClr val="BF0000"/>
                </a:solidFill>
                <a:latin typeface="Georgia"/>
                <a:cs typeface="Georgia"/>
              </a:rPr>
              <a:t>detector</a:t>
            </a:r>
            <a:r>
              <a:rPr sz="18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100" dirty="0">
                <a:solidFill>
                  <a:srgbClr val="BF0000"/>
                </a:solidFill>
                <a:latin typeface="Georgia"/>
                <a:cs typeface="Georgia"/>
              </a:rPr>
              <a:t>is</a:t>
            </a:r>
            <a:r>
              <a:rPr sz="1800" i="1" spc="13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65" dirty="0">
                <a:solidFill>
                  <a:srgbClr val="BF0000"/>
                </a:solidFill>
                <a:latin typeface="Georgia"/>
                <a:cs typeface="Georgia"/>
              </a:rPr>
              <a:t>kept</a:t>
            </a:r>
            <a:r>
              <a:rPr sz="1800" i="1" spc="12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5" dirty="0">
                <a:solidFill>
                  <a:srgbClr val="BF0000"/>
                </a:solidFill>
                <a:latin typeface="Georgia"/>
                <a:cs typeface="Georgia"/>
              </a:rPr>
              <a:t>at </a:t>
            </a:r>
            <a:r>
              <a:rPr sz="1800" i="1" spc="-4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-15" dirty="0">
                <a:solidFill>
                  <a:srgbClr val="BF0000"/>
                </a:solidFill>
                <a:latin typeface="Georgia"/>
                <a:cs typeface="Georgia"/>
              </a:rPr>
              <a:t>a</a:t>
            </a:r>
            <a:r>
              <a:rPr sz="1800" i="1" spc="-1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80" dirty="0">
                <a:solidFill>
                  <a:srgbClr val="BF0000"/>
                </a:solidFill>
                <a:latin typeface="Georgia"/>
                <a:cs typeface="Georgia"/>
              </a:rPr>
              <a:t>distance </a:t>
            </a:r>
            <a:r>
              <a:rPr sz="1800" i="1" spc="155" dirty="0">
                <a:solidFill>
                  <a:srgbClr val="BF0000"/>
                </a:solidFill>
                <a:latin typeface="Georgia"/>
                <a:cs typeface="Georgia"/>
              </a:rPr>
              <a:t>of </a:t>
            </a:r>
            <a:r>
              <a:rPr sz="1800" i="1" spc="180" dirty="0">
                <a:solidFill>
                  <a:srgbClr val="BF0000"/>
                </a:solidFill>
                <a:latin typeface="Georgia"/>
                <a:cs typeface="Georgia"/>
              </a:rPr>
              <a:t>175cm </a:t>
            </a:r>
            <a:r>
              <a:rPr sz="1800" i="1" spc="105" dirty="0">
                <a:solidFill>
                  <a:srgbClr val="BF0000"/>
                </a:solidFill>
                <a:latin typeface="Georgia"/>
                <a:cs typeface="Georgia"/>
              </a:rPr>
              <a:t>from </a:t>
            </a:r>
            <a:r>
              <a:rPr sz="1800" i="1" spc="-4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BF0000"/>
                </a:solidFill>
                <a:latin typeface="Georgia"/>
                <a:cs typeface="Georgia"/>
              </a:rPr>
              <a:t>the</a:t>
            </a:r>
            <a:r>
              <a:rPr sz="1800" i="1" spc="14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114" dirty="0">
                <a:solidFill>
                  <a:srgbClr val="BF0000"/>
                </a:solidFill>
                <a:latin typeface="Georgia"/>
                <a:cs typeface="Georgia"/>
              </a:rPr>
              <a:t>source</a:t>
            </a:r>
            <a:r>
              <a:rPr sz="1800" i="1" spc="13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30" dirty="0">
                <a:solidFill>
                  <a:srgbClr val="BF0000"/>
                </a:solidFill>
                <a:latin typeface="Georgia"/>
                <a:cs typeface="Georgia"/>
              </a:rPr>
              <a:t>and</a:t>
            </a:r>
            <a:r>
              <a:rPr sz="18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100" dirty="0">
                <a:solidFill>
                  <a:srgbClr val="BF0000"/>
                </a:solidFill>
                <a:latin typeface="Georgia"/>
                <a:cs typeface="Georgia"/>
              </a:rPr>
              <a:t>detects </a:t>
            </a:r>
            <a:r>
              <a:rPr sz="1800" i="1" spc="10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80" dirty="0">
                <a:solidFill>
                  <a:srgbClr val="BF0000"/>
                </a:solidFill>
                <a:latin typeface="Georgia"/>
                <a:cs typeface="Georgia"/>
              </a:rPr>
              <a:t>neutrons</a:t>
            </a:r>
            <a:r>
              <a:rPr sz="1800" i="1" spc="15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30" dirty="0">
                <a:solidFill>
                  <a:srgbClr val="BF0000"/>
                </a:solidFill>
                <a:latin typeface="Georgia"/>
                <a:cs typeface="Georgia"/>
              </a:rPr>
              <a:t>and	</a:t>
            </a:r>
            <a:r>
              <a:rPr sz="1800" i="1" spc="25" dirty="0">
                <a:solidFill>
                  <a:srgbClr val="BF0000"/>
                </a:solidFill>
                <a:latin typeface="Georgia"/>
                <a:cs typeface="Georgia"/>
              </a:rPr>
              <a:t>γ-rays</a:t>
            </a:r>
            <a:r>
              <a:rPr sz="1800" i="1" spc="11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BF0000"/>
                </a:solidFill>
                <a:latin typeface="Georgia"/>
                <a:cs typeface="Georgia"/>
              </a:rPr>
              <a:t>from </a:t>
            </a:r>
            <a:r>
              <a:rPr sz="1800" i="1" spc="-4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BF0000"/>
                </a:solidFill>
                <a:latin typeface="Georgia"/>
                <a:cs typeface="Georgia"/>
              </a:rPr>
              <a:t>the</a:t>
            </a:r>
            <a:r>
              <a:rPr sz="1800" i="1" spc="145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100" dirty="0">
                <a:solidFill>
                  <a:srgbClr val="BF0000"/>
                </a:solidFill>
                <a:latin typeface="Georgia"/>
                <a:cs typeface="Georgia"/>
              </a:rPr>
              <a:t>fission</a:t>
            </a:r>
            <a:r>
              <a:rPr sz="1800" i="1" spc="14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85" dirty="0">
                <a:solidFill>
                  <a:srgbClr val="BF0000"/>
                </a:solidFill>
                <a:latin typeface="Georgia"/>
                <a:cs typeface="Georgia"/>
              </a:rPr>
              <a:t>process.</a:t>
            </a:r>
            <a:endParaRPr sz="1800">
              <a:latin typeface="Georgia"/>
              <a:cs typeface="Georgia"/>
            </a:endParaRPr>
          </a:p>
          <a:p>
            <a:pPr marL="375285" marR="192405" indent="-286385" algn="just">
              <a:lnSpc>
                <a:spcPct val="100000"/>
              </a:lnSpc>
              <a:buFont typeface="Arial MT"/>
              <a:buChar char="•"/>
              <a:tabLst>
                <a:tab pos="375920" algn="l"/>
              </a:tabLst>
            </a:pPr>
            <a:r>
              <a:rPr sz="1800" i="1" spc="135" dirty="0">
                <a:solidFill>
                  <a:srgbClr val="BF0000"/>
                </a:solidFill>
                <a:latin typeface="Georgia"/>
                <a:cs typeface="Georgia"/>
              </a:rPr>
              <a:t>The </a:t>
            </a:r>
            <a:r>
              <a:rPr sz="1800" i="1" spc="100" dirty="0">
                <a:solidFill>
                  <a:srgbClr val="BF0000"/>
                </a:solidFill>
                <a:latin typeface="Georgia"/>
                <a:cs typeface="Georgia"/>
              </a:rPr>
              <a:t>fission </a:t>
            </a:r>
            <a:r>
              <a:rPr sz="1800" i="1" spc="30" dirty="0">
                <a:solidFill>
                  <a:srgbClr val="BF0000"/>
                </a:solidFill>
                <a:latin typeface="Georgia"/>
                <a:cs typeface="Georgia"/>
              </a:rPr>
              <a:t>fragment-γ-ray </a:t>
            </a:r>
            <a:r>
              <a:rPr sz="1800" i="1" spc="-4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70" dirty="0">
                <a:solidFill>
                  <a:srgbClr val="BF0000"/>
                </a:solidFill>
                <a:latin typeface="Georgia"/>
                <a:cs typeface="Georgia"/>
              </a:rPr>
              <a:t>correlation </a:t>
            </a:r>
            <a:r>
              <a:rPr sz="1800" i="1" spc="100" dirty="0">
                <a:solidFill>
                  <a:srgbClr val="BF0000"/>
                </a:solidFill>
                <a:latin typeface="Georgia"/>
                <a:cs typeface="Georgia"/>
              </a:rPr>
              <a:t>is </a:t>
            </a:r>
            <a:r>
              <a:rPr sz="1800" i="1" spc="85" dirty="0">
                <a:solidFill>
                  <a:srgbClr val="BF0000"/>
                </a:solidFill>
                <a:latin typeface="Georgia"/>
                <a:cs typeface="Georgia"/>
              </a:rPr>
              <a:t>measured </a:t>
            </a:r>
            <a:r>
              <a:rPr sz="1800" i="1" spc="75" dirty="0">
                <a:solidFill>
                  <a:srgbClr val="BF0000"/>
                </a:solidFill>
                <a:latin typeface="Georgia"/>
                <a:cs typeface="Georgia"/>
              </a:rPr>
              <a:t>to </a:t>
            </a:r>
            <a:r>
              <a:rPr sz="1800" i="1" spc="-4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80" dirty="0">
                <a:solidFill>
                  <a:srgbClr val="BF0000"/>
                </a:solidFill>
                <a:latin typeface="Georgia"/>
                <a:cs typeface="Georgia"/>
              </a:rPr>
              <a:t>determine</a:t>
            </a:r>
            <a:r>
              <a:rPr sz="1800" i="1" spc="114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85" dirty="0">
                <a:solidFill>
                  <a:srgbClr val="BF0000"/>
                </a:solidFill>
                <a:latin typeface="Georgia"/>
                <a:cs typeface="Georgia"/>
              </a:rPr>
              <a:t>time</a:t>
            </a:r>
            <a:r>
              <a:rPr sz="1800" i="1" spc="120" dirty="0">
                <a:solidFill>
                  <a:srgbClr val="BF0000"/>
                </a:solidFill>
                <a:latin typeface="Georgia"/>
                <a:cs typeface="Georgia"/>
              </a:rPr>
              <a:t> </a:t>
            </a:r>
            <a:r>
              <a:rPr sz="1800" i="1" spc="75" dirty="0">
                <a:solidFill>
                  <a:srgbClr val="BF0000"/>
                </a:solidFill>
                <a:latin typeface="Georgia"/>
                <a:cs typeface="Georgia"/>
              </a:rPr>
              <a:t>resolution.</a:t>
            </a:r>
            <a:endParaRPr sz="1800">
              <a:latin typeface="Georgia"/>
              <a:cs typeface="Georgi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4401" y="3341522"/>
            <a:ext cx="4992484" cy="32515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1217" y="2937259"/>
            <a:ext cx="4396740" cy="972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200" b="1" i="1" spc="-150" dirty="0">
                <a:solidFill>
                  <a:srgbClr val="000000"/>
                </a:solidFill>
                <a:latin typeface="Trebuchet MS"/>
                <a:cs typeface="Trebuchet MS"/>
              </a:rPr>
              <a:t>Introduction</a:t>
            </a:r>
            <a:endParaRPr sz="6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0499" y="784059"/>
            <a:ext cx="5553710" cy="2004695"/>
            <a:chOff x="290499" y="784059"/>
            <a:chExt cx="5553710" cy="2004695"/>
          </a:xfrm>
        </p:grpSpPr>
        <p:sp>
          <p:nvSpPr>
            <p:cNvPr id="4" name="object 4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5537517" y="0"/>
                  </a:moveTo>
                  <a:lnTo>
                    <a:pt x="0" y="0"/>
                  </a:lnTo>
                  <a:lnTo>
                    <a:pt x="0" y="1988642"/>
                  </a:lnTo>
                  <a:lnTo>
                    <a:pt x="2768765" y="1988642"/>
                  </a:lnTo>
                  <a:lnTo>
                    <a:pt x="5537517" y="1988642"/>
                  </a:lnTo>
                  <a:lnTo>
                    <a:pt x="5537517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8437" y="791997"/>
              <a:ext cx="5537835" cy="1988820"/>
            </a:xfrm>
            <a:custGeom>
              <a:avLst/>
              <a:gdLst/>
              <a:ahLst/>
              <a:cxnLst/>
              <a:rect l="l" t="t" r="r" b="b"/>
              <a:pathLst>
                <a:path w="5537835" h="1988820">
                  <a:moveTo>
                    <a:pt x="2768765" y="1988642"/>
                  </a:moveTo>
                  <a:lnTo>
                    <a:pt x="0" y="1988642"/>
                  </a:lnTo>
                  <a:lnTo>
                    <a:pt x="0" y="0"/>
                  </a:lnTo>
                  <a:lnTo>
                    <a:pt x="5537517" y="0"/>
                  </a:lnTo>
                  <a:lnTo>
                    <a:pt x="5537517" y="1988642"/>
                  </a:lnTo>
                  <a:lnTo>
                    <a:pt x="2768765" y="1988642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8437" y="791997"/>
            <a:ext cx="5522595" cy="2004060"/>
          </a:xfrm>
          <a:prstGeom prst="rect">
            <a:avLst/>
          </a:prstGeom>
          <a:ln w="15839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R="266065" algn="ctr">
              <a:lnSpc>
                <a:spcPts val="2295"/>
              </a:lnSpc>
              <a:spcBef>
                <a:spcPts val="300"/>
              </a:spcBef>
            </a:pPr>
            <a:r>
              <a:rPr sz="2050" i="1" dirty="0">
                <a:solidFill>
                  <a:srgbClr val="5FCCF3"/>
                </a:solidFill>
                <a:latin typeface="Arial"/>
                <a:cs typeface="Arial"/>
              </a:rPr>
              <a:t>RADIATION</a:t>
            </a:r>
            <a:r>
              <a:rPr sz="2050" i="1" spc="35" dirty="0">
                <a:solidFill>
                  <a:srgbClr val="5FCCF3"/>
                </a:solidFill>
                <a:latin typeface="Arial"/>
                <a:cs typeface="Arial"/>
              </a:rPr>
              <a:t> </a:t>
            </a:r>
            <a:r>
              <a:rPr sz="2050" i="1" spc="-110" dirty="0">
                <a:solidFill>
                  <a:srgbClr val="5FCCF3"/>
                </a:solidFill>
                <a:latin typeface="Arial"/>
                <a:cs typeface="Arial"/>
              </a:rPr>
              <a:t>DETECTORS</a:t>
            </a:r>
            <a:endParaRPr sz="2050">
              <a:latin typeface="Arial"/>
              <a:cs typeface="Arial"/>
            </a:endParaRPr>
          </a:p>
          <a:p>
            <a:pPr marL="375285" indent="-285750">
              <a:lnSpc>
                <a:spcPts val="1995"/>
              </a:lnSpc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sz="1800" i="1" spc="80" dirty="0">
                <a:solidFill>
                  <a:srgbClr val="FFFF00"/>
                </a:solidFill>
                <a:latin typeface="Georgia"/>
                <a:cs typeface="Georgia"/>
              </a:rPr>
              <a:t>Instruments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00"/>
                </a:solidFill>
                <a:latin typeface="Georgia"/>
                <a:cs typeface="Georgia"/>
              </a:rPr>
              <a:t>used</a:t>
            </a:r>
            <a:r>
              <a:rPr sz="1800" i="1" spc="15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70" dirty="0">
                <a:solidFill>
                  <a:srgbClr val="FFFF00"/>
                </a:solidFill>
                <a:latin typeface="Georgia"/>
                <a:cs typeface="Georgia"/>
              </a:rPr>
              <a:t>to</a:t>
            </a:r>
            <a:r>
              <a:rPr sz="1800" i="1" spc="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95" dirty="0">
                <a:solidFill>
                  <a:srgbClr val="FFFF00"/>
                </a:solidFill>
                <a:latin typeface="Georgia"/>
                <a:cs typeface="Georgia"/>
              </a:rPr>
              <a:t>detect</a:t>
            </a:r>
            <a:r>
              <a:rPr sz="1800" i="1" spc="14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65" dirty="0">
                <a:solidFill>
                  <a:srgbClr val="FFFF00"/>
                </a:solidFill>
                <a:latin typeface="Georgia"/>
                <a:cs typeface="Georgia"/>
              </a:rPr>
              <a:t>or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70" dirty="0">
                <a:solidFill>
                  <a:srgbClr val="FFFF00"/>
                </a:solidFill>
                <a:latin typeface="Georgia"/>
                <a:cs typeface="Georgia"/>
              </a:rPr>
              <a:t>identify</a:t>
            </a:r>
            <a:r>
              <a:rPr sz="1800" i="1" spc="13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45" dirty="0">
                <a:solidFill>
                  <a:srgbClr val="FFFF00"/>
                </a:solidFill>
                <a:latin typeface="Georgia"/>
                <a:cs typeface="Georgia"/>
              </a:rPr>
              <a:t>high-</a:t>
            </a:r>
            <a:endParaRPr sz="1800">
              <a:latin typeface="Georgia"/>
              <a:cs typeface="Georgia"/>
            </a:endParaRPr>
          </a:p>
          <a:p>
            <a:pPr marL="375285">
              <a:lnSpc>
                <a:spcPct val="100000"/>
              </a:lnSpc>
            </a:pPr>
            <a:r>
              <a:rPr sz="1800" i="1" spc="45" dirty="0">
                <a:solidFill>
                  <a:srgbClr val="FFFF00"/>
                </a:solidFill>
                <a:latin typeface="Georgia"/>
                <a:cs typeface="Georgia"/>
              </a:rPr>
              <a:t>energy</a:t>
            </a:r>
            <a:r>
              <a:rPr sz="1800" i="1" spc="11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55" dirty="0">
                <a:solidFill>
                  <a:srgbClr val="FFFF00"/>
                </a:solidFill>
                <a:latin typeface="Georgia"/>
                <a:cs typeface="Georgia"/>
              </a:rPr>
              <a:t>particles</a:t>
            </a:r>
            <a:r>
              <a:rPr sz="1800" i="1" spc="55" dirty="0">
                <a:solidFill>
                  <a:srgbClr val="BCC0C5"/>
                </a:solidFill>
                <a:latin typeface="Georgia"/>
                <a:cs typeface="Georgia"/>
              </a:rPr>
              <a:t>.</a:t>
            </a:r>
            <a:endParaRPr sz="1800">
              <a:latin typeface="Georgia"/>
              <a:cs typeface="Georgia"/>
            </a:endParaRPr>
          </a:p>
          <a:p>
            <a:pPr marL="375285" marR="632460" indent="-285750">
              <a:lnSpc>
                <a:spcPct val="100000"/>
              </a:lnSpc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sz="1800" i="1" spc="85" dirty="0">
                <a:solidFill>
                  <a:srgbClr val="FFFF00"/>
                </a:solidFill>
                <a:latin typeface="Georgia"/>
                <a:cs typeface="Georgia"/>
              </a:rPr>
              <a:t>Its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55" dirty="0">
                <a:solidFill>
                  <a:srgbClr val="FFFF00"/>
                </a:solidFill>
                <a:latin typeface="Georgia"/>
                <a:cs typeface="Georgia"/>
              </a:rPr>
              <a:t>operation</a:t>
            </a:r>
            <a:r>
              <a:rPr sz="1800" i="1" spc="14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45" dirty="0">
                <a:solidFill>
                  <a:srgbClr val="FFFF00"/>
                </a:solidFill>
                <a:latin typeface="Georgia"/>
                <a:cs typeface="Georgia"/>
              </a:rPr>
              <a:t>basically</a:t>
            </a:r>
            <a:r>
              <a:rPr sz="1800" i="1" spc="13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75" dirty="0">
                <a:solidFill>
                  <a:srgbClr val="FFFF00"/>
                </a:solidFill>
                <a:latin typeface="Georgia"/>
                <a:cs typeface="Georgia"/>
              </a:rPr>
              <a:t>depends</a:t>
            </a:r>
            <a:r>
              <a:rPr sz="1800" i="1" spc="14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90" dirty="0">
                <a:solidFill>
                  <a:srgbClr val="FFFF00"/>
                </a:solidFill>
                <a:latin typeface="Georgia"/>
                <a:cs typeface="Georgia"/>
              </a:rPr>
              <a:t>on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00"/>
                </a:solidFill>
                <a:latin typeface="Georgia"/>
                <a:cs typeface="Georgia"/>
              </a:rPr>
              <a:t>the </a:t>
            </a:r>
            <a:r>
              <a:rPr sz="1800" i="1" spc="11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FFFF00"/>
                </a:solidFill>
                <a:latin typeface="Georgia"/>
                <a:cs typeface="Georgia"/>
              </a:rPr>
              <a:t>manner</a:t>
            </a:r>
            <a:r>
              <a:rPr sz="1800" i="1" spc="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FFFF00"/>
                </a:solidFill>
                <a:latin typeface="Georgia"/>
                <a:cs typeface="Georgia"/>
              </a:rPr>
              <a:t>in</a:t>
            </a:r>
            <a:r>
              <a:rPr sz="1800" i="1" spc="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00"/>
                </a:solidFill>
                <a:latin typeface="Georgia"/>
                <a:cs typeface="Georgia"/>
              </a:rPr>
              <a:t>which</a:t>
            </a:r>
            <a:r>
              <a:rPr sz="1800" i="1" spc="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00"/>
                </a:solidFill>
                <a:latin typeface="Georgia"/>
                <a:cs typeface="Georgia"/>
              </a:rPr>
              <a:t>the</a:t>
            </a:r>
            <a:r>
              <a:rPr sz="1800" i="1" spc="13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40" dirty="0">
                <a:solidFill>
                  <a:srgbClr val="FFFF00"/>
                </a:solidFill>
                <a:latin typeface="Georgia"/>
                <a:cs typeface="Georgia"/>
              </a:rPr>
              <a:t>radiation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70" dirty="0">
                <a:solidFill>
                  <a:srgbClr val="FFFF00"/>
                </a:solidFill>
                <a:latin typeface="Georgia"/>
                <a:cs typeface="Georgia"/>
              </a:rPr>
              <a:t>interacts </a:t>
            </a:r>
            <a:r>
              <a:rPr sz="1800" i="1" spc="-42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FFFF00"/>
                </a:solidFill>
                <a:latin typeface="Georgia"/>
                <a:cs typeface="Georgia"/>
              </a:rPr>
              <a:t>with</a:t>
            </a:r>
            <a:r>
              <a:rPr sz="1800" i="1" spc="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00"/>
                </a:solidFill>
                <a:latin typeface="Georgia"/>
                <a:cs typeface="Georgia"/>
              </a:rPr>
              <a:t>the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45" dirty="0">
                <a:solidFill>
                  <a:srgbClr val="FFFF00"/>
                </a:solidFill>
                <a:latin typeface="Georgia"/>
                <a:cs typeface="Georgia"/>
              </a:rPr>
              <a:t>material</a:t>
            </a:r>
            <a:r>
              <a:rPr sz="1800" i="1" spc="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155" dirty="0">
                <a:solidFill>
                  <a:srgbClr val="FFFF00"/>
                </a:solidFill>
                <a:latin typeface="Georgia"/>
                <a:cs typeface="Georgia"/>
              </a:rPr>
              <a:t>of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75" dirty="0">
                <a:solidFill>
                  <a:srgbClr val="FFFF00"/>
                </a:solidFill>
                <a:latin typeface="Georgia"/>
                <a:cs typeface="Georgia"/>
              </a:rPr>
              <a:t>detector.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98155" y="753842"/>
            <a:ext cx="3096260" cy="2065020"/>
            <a:chOff x="5798155" y="753842"/>
            <a:chExt cx="3096260" cy="206502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6323" y="791641"/>
              <a:ext cx="3019679" cy="19886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17235" y="772922"/>
              <a:ext cx="3058160" cy="2026920"/>
            </a:xfrm>
            <a:custGeom>
              <a:avLst/>
              <a:gdLst/>
              <a:ahLst/>
              <a:cxnLst/>
              <a:rect l="l" t="t" r="r" b="b"/>
              <a:pathLst>
                <a:path w="3058159" h="2026920">
                  <a:moveTo>
                    <a:pt x="0" y="0"/>
                  </a:moveTo>
                  <a:lnTo>
                    <a:pt x="3057842" y="0"/>
                  </a:lnTo>
                  <a:lnTo>
                    <a:pt x="3057842" y="2026792"/>
                  </a:lnTo>
                  <a:lnTo>
                    <a:pt x="0" y="2026792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6323" y="791641"/>
              <a:ext cx="3019679" cy="198864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817235" y="772922"/>
              <a:ext cx="3058160" cy="2026920"/>
            </a:xfrm>
            <a:custGeom>
              <a:avLst/>
              <a:gdLst/>
              <a:ahLst/>
              <a:cxnLst/>
              <a:rect l="l" t="t" r="r" b="b"/>
              <a:pathLst>
                <a:path w="3058159" h="2026920">
                  <a:moveTo>
                    <a:pt x="0" y="0"/>
                  </a:moveTo>
                  <a:lnTo>
                    <a:pt x="3057842" y="0"/>
                  </a:lnTo>
                  <a:lnTo>
                    <a:pt x="3057842" y="2026792"/>
                  </a:lnTo>
                  <a:lnTo>
                    <a:pt x="0" y="2026792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54884" y="3508561"/>
            <a:ext cx="8604250" cy="2362200"/>
            <a:chOff x="254884" y="3508561"/>
            <a:chExt cx="8604250" cy="236220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039" y="3546360"/>
              <a:ext cx="3544557" cy="228527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3964" y="3527641"/>
              <a:ext cx="3583304" cy="2323465"/>
            </a:xfrm>
            <a:custGeom>
              <a:avLst/>
              <a:gdLst/>
              <a:ahLst/>
              <a:cxnLst/>
              <a:rect l="l" t="t" r="r" b="b"/>
              <a:pathLst>
                <a:path w="3583304" h="2323465">
                  <a:moveTo>
                    <a:pt x="0" y="0"/>
                  </a:moveTo>
                  <a:lnTo>
                    <a:pt x="3582720" y="0"/>
                  </a:lnTo>
                  <a:lnTo>
                    <a:pt x="3582720" y="2323439"/>
                  </a:lnTo>
                  <a:lnTo>
                    <a:pt x="0" y="2323439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039" y="3546360"/>
              <a:ext cx="3544557" cy="228527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3964" y="3527641"/>
              <a:ext cx="3583304" cy="2323465"/>
            </a:xfrm>
            <a:custGeom>
              <a:avLst/>
              <a:gdLst/>
              <a:ahLst/>
              <a:cxnLst/>
              <a:rect l="l" t="t" r="r" b="b"/>
              <a:pathLst>
                <a:path w="3583304" h="2323465">
                  <a:moveTo>
                    <a:pt x="0" y="0"/>
                  </a:moveTo>
                  <a:lnTo>
                    <a:pt x="3582720" y="0"/>
                  </a:lnTo>
                  <a:lnTo>
                    <a:pt x="3582720" y="2323439"/>
                  </a:lnTo>
                  <a:lnTo>
                    <a:pt x="0" y="2323439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37965" y="3546716"/>
              <a:ext cx="5012690" cy="2285365"/>
            </a:xfrm>
            <a:custGeom>
              <a:avLst/>
              <a:gdLst/>
              <a:ahLst/>
              <a:cxnLst/>
              <a:rect l="l" t="t" r="r" b="b"/>
              <a:pathLst>
                <a:path w="5012690" h="2285365">
                  <a:moveTo>
                    <a:pt x="5012639" y="0"/>
                  </a:moveTo>
                  <a:lnTo>
                    <a:pt x="0" y="0"/>
                  </a:lnTo>
                  <a:lnTo>
                    <a:pt x="0" y="2285288"/>
                  </a:lnTo>
                  <a:lnTo>
                    <a:pt x="2506319" y="2285288"/>
                  </a:lnTo>
                  <a:lnTo>
                    <a:pt x="5012639" y="2285288"/>
                  </a:lnTo>
                  <a:lnTo>
                    <a:pt x="5012639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37965" y="3546716"/>
              <a:ext cx="5012690" cy="2285365"/>
            </a:xfrm>
            <a:custGeom>
              <a:avLst/>
              <a:gdLst/>
              <a:ahLst/>
              <a:cxnLst/>
              <a:rect l="l" t="t" r="r" b="b"/>
              <a:pathLst>
                <a:path w="5012690" h="2285365">
                  <a:moveTo>
                    <a:pt x="2506319" y="2285288"/>
                  </a:moveTo>
                  <a:lnTo>
                    <a:pt x="0" y="2285288"/>
                  </a:lnTo>
                  <a:lnTo>
                    <a:pt x="0" y="0"/>
                  </a:lnTo>
                  <a:lnTo>
                    <a:pt x="5012639" y="0"/>
                  </a:lnTo>
                  <a:lnTo>
                    <a:pt x="5012639" y="2285288"/>
                  </a:lnTo>
                  <a:lnTo>
                    <a:pt x="2506319" y="2285288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37965" y="3546716"/>
              <a:ext cx="5012690" cy="2285365"/>
            </a:xfrm>
            <a:custGeom>
              <a:avLst/>
              <a:gdLst/>
              <a:ahLst/>
              <a:cxnLst/>
              <a:rect l="l" t="t" r="r" b="b"/>
              <a:pathLst>
                <a:path w="5012690" h="2285365">
                  <a:moveTo>
                    <a:pt x="5012639" y="0"/>
                  </a:moveTo>
                  <a:lnTo>
                    <a:pt x="0" y="0"/>
                  </a:lnTo>
                  <a:lnTo>
                    <a:pt x="0" y="2285288"/>
                  </a:lnTo>
                  <a:lnTo>
                    <a:pt x="2506319" y="2285288"/>
                  </a:lnTo>
                  <a:lnTo>
                    <a:pt x="5012639" y="2285288"/>
                  </a:lnTo>
                  <a:lnTo>
                    <a:pt x="5012639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37965" y="3546716"/>
              <a:ext cx="5012690" cy="2285365"/>
            </a:xfrm>
            <a:custGeom>
              <a:avLst/>
              <a:gdLst/>
              <a:ahLst/>
              <a:cxnLst/>
              <a:rect l="l" t="t" r="r" b="b"/>
              <a:pathLst>
                <a:path w="5012690" h="2285365">
                  <a:moveTo>
                    <a:pt x="2506319" y="2285288"/>
                  </a:moveTo>
                  <a:lnTo>
                    <a:pt x="0" y="2285288"/>
                  </a:lnTo>
                  <a:lnTo>
                    <a:pt x="0" y="0"/>
                  </a:lnTo>
                  <a:lnTo>
                    <a:pt x="5012639" y="0"/>
                  </a:lnTo>
                  <a:lnTo>
                    <a:pt x="5012639" y="2285288"/>
                  </a:lnTo>
                  <a:lnTo>
                    <a:pt x="2506319" y="2285288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37965" y="3546716"/>
              <a:ext cx="5012690" cy="2285365"/>
            </a:xfrm>
            <a:custGeom>
              <a:avLst/>
              <a:gdLst/>
              <a:ahLst/>
              <a:cxnLst/>
              <a:rect l="l" t="t" r="r" b="b"/>
              <a:pathLst>
                <a:path w="5012690" h="2285365">
                  <a:moveTo>
                    <a:pt x="5012639" y="0"/>
                  </a:moveTo>
                  <a:lnTo>
                    <a:pt x="0" y="0"/>
                  </a:lnTo>
                  <a:lnTo>
                    <a:pt x="0" y="2285288"/>
                  </a:lnTo>
                  <a:lnTo>
                    <a:pt x="2506319" y="2285288"/>
                  </a:lnTo>
                  <a:lnTo>
                    <a:pt x="5012639" y="2285288"/>
                  </a:lnTo>
                  <a:lnTo>
                    <a:pt x="5012639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37965" y="3546716"/>
              <a:ext cx="5012690" cy="2285365"/>
            </a:xfrm>
            <a:custGeom>
              <a:avLst/>
              <a:gdLst/>
              <a:ahLst/>
              <a:cxnLst/>
              <a:rect l="l" t="t" r="r" b="b"/>
              <a:pathLst>
                <a:path w="5012690" h="2285365">
                  <a:moveTo>
                    <a:pt x="2506319" y="2285288"/>
                  </a:moveTo>
                  <a:lnTo>
                    <a:pt x="0" y="2285288"/>
                  </a:lnTo>
                  <a:lnTo>
                    <a:pt x="0" y="0"/>
                  </a:lnTo>
                  <a:lnTo>
                    <a:pt x="5012639" y="0"/>
                  </a:lnTo>
                  <a:lnTo>
                    <a:pt x="5012639" y="2285288"/>
                  </a:lnTo>
                  <a:lnTo>
                    <a:pt x="2506319" y="2285288"/>
                  </a:lnTo>
                  <a:close/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37965" y="3546716"/>
              <a:ext cx="5012690" cy="2285365"/>
            </a:xfrm>
            <a:custGeom>
              <a:avLst/>
              <a:gdLst/>
              <a:ahLst/>
              <a:cxnLst/>
              <a:rect l="l" t="t" r="r" b="b"/>
              <a:pathLst>
                <a:path w="5012690" h="2285365">
                  <a:moveTo>
                    <a:pt x="5012639" y="0"/>
                  </a:moveTo>
                  <a:lnTo>
                    <a:pt x="0" y="0"/>
                  </a:lnTo>
                  <a:lnTo>
                    <a:pt x="0" y="2285288"/>
                  </a:lnTo>
                  <a:lnTo>
                    <a:pt x="2506319" y="2285288"/>
                  </a:lnTo>
                  <a:lnTo>
                    <a:pt x="5012639" y="2285288"/>
                  </a:lnTo>
                  <a:lnTo>
                    <a:pt x="5012639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37965" y="3546716"/>
              <a:ext cx="5012690" cy="2285365"/>
            </a:xfrm>
            <a:custGeom>
              <a:avLst/>
              <a:gdLst/>
              <a:ahLst/>
              <a:cxnLst/>
              <a:rect l="l" t="t" r="r" b="b"/>
              <a:pathLst>
                <a:path w="5012690" h="2285365">
                  <a:moveTo>
                    <a:pt x="2506319" y="2285288"/>
                  </a:moveTo>
                  <a:lnTo>
                    <a:pt x="0" y="2285288"/>
                  </a:lnTo>
                  <a:lnTo>
                    <a:pt x="0" y="0"/>
                  </a:lnTo>
                  <a:lnTo>
                    <a:pt x="5012639" y="0"/>
                  </a:lnTo>
                  <a:lnTo>
                    <a:pt x="5012639" y="2285288"/>
                  </a:lnTo>
                  <a:lnTo>
                    <a:pt x="2506319" y="2285288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915257" y="3786594"/>
            <a:ext cx="4675505" cy="13277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110"/>
              </a:spcBef>
            </a:pPr>
            <a:r>
              <a:rPr sz="1850" i="1" spc="10" dirty="0">
                <a:solidFill>
                  <a:srgbClr val="5FCCF3"/>
                </a:solidFill>
                <a:latin typeface="Arial"/>
                <a:cs typeface="Arial"/>
              </a:rPr>
              <a:t>H</a:t>
            </a:r>
            <a:r>
              <a:rPr sz="1850" i="1" spc="-130" dirty="0">
                <a:solidFill>
                  <a:srgbClr val="5FCCF3"/>
                </a:solidFill>
                <a:latin typeface="Arial"/>
                <a:cs typeface="Arial"/>
              </a:rPr>
              <a:t>E</a:t>
            </a:r>
            <a:r>
              <a:rPr sz="1850" i="1" spc="35" dirty="0">
                <a:solidFill>
                  <a:srgbClr val="5FCCF3"/>
                </a:solidFill>
                <a:latin typeface="Arial"/>
                <a:cs typeface="Arial"/>
              </a:rPr>
              <a:t>A</a:t>
            </a:r>
            <a:r>
              <a:rPr sz="1850" i="1" spc="-45" dirty="0">
                <a:solidFill>
                  <a:srgbClr val="5FCCF3"/>
                </a:solidFill>
                <a:latin typeface="Arial"/>
                <a:cs typeface="Arial"/>
              </a:rPr>
              <a:t>VY</a:t>
            </a:r>
            <a:r>
              <a:rPr sz="1850" i="1" spc="-225" dirty="0">
                <a:solidFill>
                  <a:srgbClr val="5FCCF3"/>
                </a:solidFill>
                <a:latin typeface="Arial"/>
                <a:cs typeface="Arial"/>
              </a:rPr>
              <a:t> </a:t>
            </a:r>
            <a:r>
              <a:rPr sz="1850" i="1" spc="-210" dirty="0">
                <a:solidFill>
                  <a:srgbClr val="5FCCF3"/>
                </a:solidFill>
                <a:latin typeface="Arial"/>
                <a:cs typeface="Arial"/>
              </a:rPr>
              <a:t>C</a:t>
            </a:r>
            <a:r>
              <a:rPr sz="1850" i="1" spc="10" dirty="0">
                <a:solidFill>
                  <a:srgbClr val="5FCCF3"/>
                </a:solidFill>
                <a:latin typeface="Arial"/>
                <a:cs typeface="Arial"/>
              </a:rPr>
              <a:t>H</a:t>
            </a:r>
            <a:r>
              <a:rPr sz="1850" i="1" spc="35" dirty="0">
                <a:solidFill>
                  <a:srgbClr val="5FCCF3"/>
                </a:solidFill>
                <a:latin typeface="Arial"/>
                <a:cs typeface="Arial"/>
              </a:rPr>
              <a:t>A</a:t>
            </a:r>
            <a:r>
              <a:rPr sz="1850" i="1" spc="-150" dirty="0">
                <a:solidFill>
                  <a:srgbClr val="5FCCF3"/>
                </a:solidFill>
                <a:latin typeface="Arial"/>
                <a:cs typeface="Arial"/>
              </a:rPr>
              <a:t>R</a:t>
            </a:r>
            <a:r>
              <a:rPr sz="1850" i="1" spc="-155" dirty="0">
                <a:solidFill>
                  <a:srgbClr val="5FCCF3"/>
                </a:solidFill>
                <a:latin typeface="Arial"/>
                <a:cs typeface="Arial"/>
              </a:rPr>
              <a:t>G</a:t>
            </a:r>
            <a:r>
              <a:rPr sz="1850" i="1" spc="-80" dirty="0">
                <a:solidFill>
                  <a:srgbClr val="5FCCF3"/>
                </a:solidFill>
                <a:latin typeface="Arial"/>
                <a:cs typeface="Arial"/>
              </a:rPr>
              <a:t>ED</a:t>
            </a:r>
            <a:r>
              <a:rPr sz="1850" i="1" spc="-229" dirty="0">
                <a:solidFill>
                  <a:srgbClr val="5FCCF3"/>
                </a:solidFill>
                <a:latin typeface="Arial"/>
                <a:cs typeface="Arial"/>
              </a:rPr>
              <a:t> </a:t>
            </a:r>
            <a:r>
              <a:rPr sz="1850" i="1" spc="-120" dirty="0">
                <a:solidFill>
                  <a:srgbClr val="5FCCF3"/>
                </a:solidFill>
                <a:latin typeface="Arial"/>
                <a:cs typeface="Arial"/>
              </a:rPr>
              <a:t>P</a:t>
            </a:r>
            <a:r>
              <a:rPr sz="1850" i="1" spc="40" dirty="0">
                <a:solidFill>
                  <a:srgbClr val="5FCCF3"/>
                </a:solidFill>
                <a:latin typeface="Arial"/>
                <a:cs typeface="Arial"/>
              </a:rPr>
              <a:t>A</a:t>
            </a:r>
            <a:r>
              <a:rPr sz="1850" i="1" spc="-150" dirty="0">
                <a:solidFill>
                  <a:srgbClr val="5FCCF3"/>
                </a:solidFill>
                <a:latin typeface="Arial"/>
                <a:cs typeface="Arial"/>
              </a:rPr>
              <a:t>R</a:t>
            </a:r>
            <a:r>
              <a:rPr sz="1850" i="1" spc="-25" dirty="0">
                <a:solidFill>
                  <a:srgbClr val="5FCCF3"/>
                </a:solidFill>
                <a:latin typeface="Arial"/>
                <a:cs typeface="Arial"/>
              </a:rPr>
              <a:t>T</a:t>
            </a:r>
            <a:r>
              <a:rPr sz="1850" i="1" spc="50" dirty="0">
                <a:solidFill>
                  <a:srgbClr val="5FCCF3"/>
                </a:solidFill>
                <a:latin typeface="Arial"/>
                <a:cs typeface="Arial"/>
              </a:rPr>
              <a:t>I</a:t>
            </a:r>
            <a:r>
              <a:rPr sz="1850" i="1" spc="-220" dirty="0">
                <a:solidFill>
                  <a:srgbClr val="5FCCF3"/>
                </a:solidFill>
                <a:latin typeface="Arial"/>
                <a:cs typeface="Arial"/>
              </a:rPr>
              <a:t>C</a:t>
            </a:r>
            <a:r>
              <a:rPr sz="1850" i="1" spc="-55" dirty="0">
                <a:solidFill>
                  <a:srgbClr val="5FCCF3"/>
                </a:solidFill>
                <a:latin typeface="Arial"/>
                <a:cs typeface="Arial"/>
              </a:rPr>
              <a:t>L</a:t>
            </a:r>
            <a:r>
              <a:rPr sz="1850" i="1" spc="-140" dirty="0">
                <a:solidFill>
                  <a:srgbClr val="5FCCF3"/>
                </a:solidFill>
                <a:latin typeface="Arial"/>
                <a:cs typeface="Arial"/>
              </a:rPr>
              <a:t>E</a:t>
            </a:r>
            <a:r>
              <a:rPr sz="1850" i="1" spc="-229" dirty="0">
                <a:solidFill>
                  <a:srgbClr val="5FCCF3"/>
                </a:solidFill>
                <a:latin typeface="Arial"/>
                <a:cs typeface="Arial"/>
              </a:rPr>
              <a:t> </a:t>
            </a:r>
            <a:r>
              <a:rPr sz="1850" i="1" spc="-20" dirty="0">
                <a:solidFill>
                  <a:srgbClr val="5FCCF3"/>
                </a:solidFill>
                <a:latin typeface="Arial"/>
                <a:cs typeface="Arial"/>
              </a:rPr>
              <a:t>D</a:t>
            </a:r>
            <a:r>
              <a:rPr sz="1850" i="1" spc="-75" dirty="0">
                <a:solidFill>
                  <a:srgbClr val="5FCCF3"/>
                </a:solidFill>
                <a:latin typeface="Arial"/>
                <a:cs typeface="Arial"/>
              </a:rPr>
              <a:t>ET</a:t>
            </a:r>
            <a:r>
              <a:rPr sz="1850" i="1" spc="-170" dirty="0">
                <a:solidFill>
                  <a:srgbClr val="5FCCF3"/>
                </a:solidFill>
                <a:latin typeface="Arial"/>
                <a:cs typeface="Arial"/>
              </a:rPr>
              <a:t>E</a:t>
            </a:r>
            <a:r>
              <a:rPr sz="1850" i="1" spc="-180" dirty="0">
                <a:solidFill>
                  <a:srgbClr val="5FCCF3"/>
                </a:solidFill>
                <a:latin typeface="Arial"/>
                <a:cs typeface="Arial"/>
              </a:rPr>
              <a:t>C</a:t>
            </a:r>
            <a:r>
              <a:rPr sz="1850" i="1" spc="-15" dirty="0">
                <a:solidFill>
                  <a:srgbClr val="5FCCF3"/>
                </a:solidFill>
                <a:latin typeface="Arial"/>
                <a:cs typeface="Arial"/>
              </a:rPr>
              <a:t>T</a:t>
            </a:r>
            <a:r>
              <a:rPr sz="1850" i="1" spc="-85" dirty="0">
                <a:solidFill>
                  <a:srgbClr val="5FCCF3"/>
                </a:solidFill>
                <a:latin typeface="Arial"/>
                <a:cs typeface="Arial"/>
              </a:rPr>
              <a:t>O</a:t>
            </a:r>
            <a:r>
              <a:rPr sz="1850" i="1" spc="-150" dirty="0">
                <a:solidFill>
                  <a:srgbClr val="5FCCF3"/>
                </a:solidFill>
                <a:latin typeface="Arial"/>
                <a:cs typeface="Arial"/>
              </a:rPr>
              <a:t>R</a:t>
            </a:r>
            <a:r>
              <a:rPr sz="1850" i="1" spc="-185" dirty="0">
                <a:solidFill>
                  <a:srgbClr val="5FCCF3"/>
                </a:solidFill>
                <a:latin typeface="Arial"/>
                <a:cs typeface="Arial"/>
              </a:rPr>
              <a:t>S</a:t>
            </a:r>
            <a:endParaRPr sz="1850">
              <a:latin typeface="Arial"/>
              <a:cs typeface="Arial"/>
            </a:endParaRPr>
          </a:p>
          <a:p>
            <a:pPr marL="12700" marR="17145">
              <a:lnSpc>
                <a:spcPct val="100000"/>
              </a:lnSpc>
              <a:spcBef>
                <a:spcPts val="1545"/>
              </a:spcBef>
            </a:pPr>
            <a:r>
              <a:rPr sz="1800" i="1" spc="45" dirty="0">
                <a:solidFill>
                  <a:srgbClr val="FFFF00"/>
                </a:solidFill>
                <a:latin typeface="Georgia"/>
                <a:cs typeface="Georgia"/>
              </a:rPr>
              <a:t>Heavy</a:t>
            </a:r>
            <a:r>
              <a:rPr sz="1800" i="1" spc="13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65" dirty="0">
                <a:solidFill>
                  <a:srgbClr val="FFFF00"/>
                </a:solidFill>
                <a:latin typeface="Georgia"/>
                <a:cs typeface="Georgia"/>
              </a:rPr>
              <a:t>Charged</a:t>
            </a:r>
            <a:r>
              <a:rPr sz="1800" i="1" spc="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FFFF00"/>
                </a:solidFill>
                <a:latin typeface="Georgia"/>
                <a:cs typeface="Georgia"/>
              </a:rPr>
              <a:t>particles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FFFF00"/>
                </a:solidFill>
                <a:latin typeface="Georgia"/>
                <a:cs typeface="Georgia"/>
              </a:rPr>
              <a:t>interact</a:t>
            </a:r>
            <a:r>
              <a:rPr sz="1800" i="1" spc="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60" dirty="0">
                <a:solidFill>
                  <a:srgbClr val="FFFF00"/>
                </a:solidFill>
                <a:latin typeface="Georgia"/>
                <a:cs typeface="Georgia"/>
              </a:rPr>
              <a:t>with </a:t>
            </a:r>
            <a:r>
              <a:rPr sz="1800" i="1" spc="6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50" dirty="0">
                <a:solidFill>
                  <a:srgbClr val="FFFF00"/>
                </a:solidFill>
                <a:latin typeface="Georgia"/>
                <a:cs typeface="Georgia"/>
              </a:rPr>
              <a:t>matter</a:t>
            </a:r>
            <a:r>
              <a:rPr sz="1800" i="1" spc="13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65" dirty="0">
                <a:solidFill>
                  <a:srgbClr val="FFFF00"/>
                </a:solidFill>
                <a:latin typeface="Georgia"/>
                <a:cs typeface="Georgia"/>
              </a:rPr>
              <a:t>through</a:t>
            </a:r>
            <a:r>
              <a:rPr sz="1800" i="1" spc="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95" dirty="0">
                <a:solidFill>
                  <a:srgbClr val="FFFF00"/>
                </a:solidFill>
                <a:latin typeface="Georgia"/>
                <a:cs typeface="Georgia"/>
              </a:rPr>
              <a:t>Coulomb</a:t>
            </a:r>
            <a:r>
              <a:rPr sz="1800" i="1" spc="13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Forces</a:t>
            </a:r>
            <a:r>
              <a:rPr sz="1800" i="1" spc="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75" dirty="0">
                <a:solidFill>
                  <a:srgbClr val="FFFF00"/>
                </a:solidFill>
                <a:latin typeface="Georgia"/>
                <a:cs typeface="Georgia"/>
              </a:rPr>
              <a:t>between </a:t>
            </a:r>
            <a:r>
              <a:rPr sz="1800" i="1" spc="-42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105" dirty="0">
                <a:solidFill>
                  <a:srgbClr val="FFFF00"/>
                </a:solidFill>
                <a:latin typeface="Georgia"/>
                <a:cs typeface="Georgia"/>
              </a:rPr>
              <a:t>the</a:t>
            </a:r>
            <a:r>
              <a:rPr sz="1800" i="1" spc="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70" dirty="0">
                <a:solidFill>
                  <a:srgbClr val="FFFF00"/>
                </a:solidFill>
                <a:latin typeface="Georgia"/>
                <a:cs typeface="Georgia"/>
              </a:rPr>
              <a:t>incoming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40" dirty="0">
                <a:solidFill>
                  <a:srgbClr val="FFFF00"/>
                </a:solidFill>
                <a:latin typeface="Georgia"/>
                <a:cs typeface="Georgia"/>
              </a:rPr>
              <a:t>radiation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30" dirty="0">
                <a:solidFill>
                  <a:srgbClr val="FFFF00"/>
                </a:solidFill>
                <a:latin typeface="Georgia"/>
                <a:cs typeface="Georgia"/>
              </a:rPr>
              <a:t>and</a:t>
            </a:r>
            <a:r>
              <a:rPr sz="1800" i="1" spc="14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1800" i="1" spc="75" dirty="0">
                <a:solidFill>
                  <a:srgbClr val="FFFF00"/>
                </a:solidFill>
                <a:latin typeface="Georgia"/>
                <a:cs typeface="Georgia"/>
              </a:rPr>
              <a:t>detector.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9842" y="678599"/>
            <a:ext cx="8843264" cy="5934075"/>
            <a:chOff x="159842" y="678599"/>
            <a:chExt cx="8843264" cy="5934075"/>
          </a:xfrm>
        </p:grpSpPr>
        <p:sp>
          <p:nvSpPr>
            <p:cNvPr id="6" name="object 6"/>
            <p:cNvSpPr/>
            <p:nvPr/>
          </p:nvSpPr>
          <p:spPr>
            <a:xfrm>
              <a:off x="159842" y="689399"/>
              <a:ext cx="4283710" cy="2927350"/>
            </a:xfrm>
            <a:custGeom>
              <a:avLst/>
              <a:gdLst/>
              <a:ahLst/>
              <a:cxnLst/>
              <a:rect l="l" t="t" r="r" b="b"/>
              <a:pathLst>
                <a:path w="4283710" h="2927350">
                  <a:moveTo>
                    <a:pt x="4283278" y="0"/>
                  </a:moveTo>
                  <a:lnTo>
                    <a:pt x="0" y="0"/>
                  </a:lnTo>
                  <a:lnTo>
                    <a:pt x="0" y="2927159"/>
                  </a:lnTo>
                  <a:lnTo>
                    <a:pt x="2141639" y="2927159"/>
                  </a:lnTo>
                  <a:lnTo>
                    <a:pt x="4283278" y="2927159"/>
                  </a:lnTo>
                  <a:lnTo>
                    <a:pt x="4283278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4443844" y="697674"/>
              <a:ext cx="4540250" cy="2927350"/>
            </a:xfrm>
            <a:custGeom>
              <a:avLst/>
              <a:gdLst/>
              <a:ahLst/>
              <a:cxnLst/>
              <a:rect l="l" t="t" r="r" b="b"/>
              <a:pathLst>
                <a:path w="4540250" h="2927350">
                  <a:moveTo>
                    <a:pt x="4539957" y="0"/>
                  </a:moveTo>
                  <a:lnTo>
                    <a:pt x="0" y="0"/>
                  </a:lnTo>
                  <a:lnTo>
                    <a:pt x="0" y="2927159"/>
                  </a:lnTo>
                  <a:lnTo>
                    <a:pt x="4539957" y="2927159"/>
                  </a:lnTo>
                  <a:lnTo>
                    <a:pt x="45399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24756" y="678599"/>
              <a:ext cx="4578350" cy="2965450"/>
            </a:xfrm>
            <a:custGeom>
              <a:avLst/>
              <a:gdLst/>
              <a:ahLst/>
              <a:cxnLst/>
              <a:rect l="l" t="t" r="r" b="b"/>
              <a:pathLst>
                <a:path w="4578350" h="2965450">
                  <a:moveTo>
                    <a:pt x="0" y="0"/>
                  </a:moveTo>
                  <a:lnTo>
                    <a:pt x="4578121" y="0"/>
                  </a:lnTo>
                  <a:lnTo>
                    <a:pt x="4578121" y="2965323"/>
                  </a:lnTo>
                  <a:lnTo>
                    <a:pt x="0" y="2965323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3844" y="697318"/>
              <a:ext cx="4539957" cy="29271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24756" y="678599"/>
              <a:ext cx="4578350" cy="2965450"/>
            </a:xfrm>
            <a:custGeom>
              <a:avLst/>
              <a:gdLst/>
              <a:ahLst/>
              <a:cxnLst/>
              <a:rect l="l" t="t" r="r" b="b"/>
              <a:pathLst>
                <a:path w="4578350" h="2965450">
                  <a:moveTo>
                    <a:pt x="0" y="0"/>
                  </a:moveTo>
                  <a:lnTo>
                    <a:pt x="4578121" y="0"/>
                  </a:lnTo>
                  <a:lnTo>
                    <a:pt x="4578121" y="2965323"/>
                  </a:lnTo>
                  <a:lnTo>
                    <a:pt x="0" y="2965323"/>
                  </a:lnTo>
                  <a:lnTo>
                    <a:pt x="0" y="0"/>
                  </a:lnTo>
                  <a:close/>
                </a:path>
              </a:pathLst>
            </a:custGeom>
            <a:ln w="381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9842" y="3685323"/>
              <a:ext cx="8823960" cy="2927350"/>
            </a:xfrm>
            <a:custGeom>
              <a:avLst/>
              <a:gdLst/>
              <a:ahLst/>
              <a:cxnLst/>
              <a:rect l="l" t="t" r="r" b="b"/>
              <a:pathLst>
                <a:path w="8823960" h="2927350">
                  <a:moveTo>
                    <a:pt x="8823592" y="0"/>
                  </a:moveTo>
                  <a:lnTo>
                    <a:pt x="0" y="0"/>
                  </a:lnTo>
                  <a:lnTo>
                    <a:pt x="0" y="2927159"/>
                  </a:lnTo>
                  <a:lnTo>
                    <a:pt x="4411802" y="2927159"/>
                  </a:lnTo>
                  <a:lnTo>
                    <a:pt x="8823592" y="2927159"/>
                  </a:lnTo>
                  <a:lnTo>
                    <a:pt x="8823592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842" y="3685324"/>
              <a:ext cx="8823960" cy="2927350"/>
            </a:xfrm>
            <a:custGeom>
              <a:avLst/>
              <a:gdLst/>
              <a:ahLst/>
              <a:cxnLst/>
              <a:rect l="l" t="t" r="r" b="b"/>
              <a:pathLst>
                <a:path w="8823960" h="2927350">
                  <a:moveTo>
                    <a:pt x="8823591" y="0"/>
                  </a:moveTo>
                  <a:lnTo>
                    <a:pt x="0" y="0"/>
                  </a:lnTo>
                  <a:lnTo>
                    <a:pt x="0" y="2927159"/>
                  </a:lnTo>
                  <a:lnTo>
                    <a:pt x="4411802" y="2927159"/>
                  </a:lnTo>
                  <a:lnTo>
                    <a:pt x="8823591" y="2927159"/>
                  </a:lnTo>
                  <a:lnTo>
                    <a:pt x="8823591" y="0"/>
                  </a:lnTo>
                  <a:close/>
                </a:path>
              </a:pathLst>
            </a:custGeom>
            <a:solidFill>
              <a:srgbClr val="000000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842" y="3685324"/>
              <a:ext cx="8823960" cy="2927350"/>
            </a:xfrm>
            <a:custGeom>
              <a:avLst/>
              <a:gdLst/>
              <a:ahLst/>
              <a:cxnLst/>
              <a:rect l="l" t="t" r="r" b="b"/>
              <a:pathLst>
                <a:path w="8823960" h="2927350">
                  <a:moveTo>
                    <a:pt x="4411802" y="2927159"/>
                  </a:moveTo>
                  <a:lnTo>
                    <a:pt x="0" y="2927159"/>
                  </a:lnTo>
                  <a:lnTo>
                    <a:pt x="0" y="0"/>
                  </a:lnTo>
                  <a:lnTo>
                    <a:pt x="8823591" y="0"/>
                  </a:lnTo>
                  <a:lnTo>
                    <a:pt x="8823591" y="2927159"/>
                  </a:lnTo>
                  <a:lnTo>
                    <a:pt x="4411802" y="2927159"/>
                  </a:lnTo>
                  <a:close/>
                </a:path>
              </a:pathLst>
            </a:custGeom>
            <a:ln w="158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1922" y="689399"/>
          <a:ext cx="8823959" cy="59151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50" dirty="0">
                        <a:latin typeface="Times New Roman"/>
                        <a:cs typeface="Times New Roman"/>
                      </a:endParaRPr>
                    </a:p>
                    <a:p>
                      <a:pPr marL="375920" marR="572770" indent="-286385">
                        <a:lnSpc>
                          <a:spcPct val="100000"/>
                        </a:lnSpc>
                        <a:buClr>
                          <a:srgbClr val="FFFF00"/>
                        </a:buClr>
                        <a:buFont typeface="Arial MT"/>
                        <a:buChar char="•"/>
                        <a:tabLst>
                          <a:tab pos="375920" algn="l"/>
                          <a:tab pos="376555" algn="l"/>
                        </a:tabLst>
                      </a:pPr>
                      <a:r>
                        <a:rPr sz="1800" i="1" spc="12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Are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based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on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the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effects </a:t>
                      </a:r>
                      <a:r>
                        <a:rPr sz="1800" i="1" spc="10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produced </a:t>
                      </a:r>
                      <a:r>
                        <a:rPr sz="1800" i="1" spc="9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when </a:t>
                      </a:r>
                      <a:r>
                        <a:rPr sz="1800" i="1" spc="-1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a</a:t>
                      </a:r>
                      <a:r>
                        <a:rPr sz="1800" i="1" spc="-1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charged </a:t>
                      </a:r>
                      <a:r>
                        <a:rPr sz="1800" i="1" spc="6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particle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passes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through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-1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a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gas.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  <a:p>
                      <a:pPr marL="375920" marR="220345" indent="-286385">
                        <a:lnSpc>
                          <a:spcPct val="100000"/>
                        </a:lnSpc>
                        <a:spcBef>
                          <a:spcPts val="2160"/>
                        </a:spcBef>
                        <a:buFont typeface="Arial MT"/>
                        <a:buChar char="•"/>
                        <a:tabLst>
                          <a:tab pos="375920" algn="l"/>
                          <a:tab pos="376555" algn="l"/>
                        </a:tabLst>
                      </a:pPr>
                      <a:r>
                        <a:rPr sz="1800" i="1" spc="5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Primary</a:t>
                      </a:r>
                      <a:r>
                        <a:rPr sz="1800" i="1" spc="1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14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modes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5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of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interaction </a:t>
                      </a:r>
                      <a:r>
                        <a:rPr sz="1800" i="1" spc="7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involve</a:t>
                      </a:r>
                      <a:r>
                        <a:rPr sz="1800" i="1" spc="1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ionization</a:t>
                      </a:r>
                      <a:r>
                        <a:rPr sz="1800" i="1" spc="1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i="1" spc="1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excitation </a:t>
                      </a:r>
                      <a:r>
                        <a:rPr sz="1800" i="1" spc="-42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5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of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-1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a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gas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molecule.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7159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1800" i="1" spc="8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Gas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detectors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are</a:t>
                      </a:r>
                      <a:r>
                        <a:rPr sz="1800" i="1" spc="15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widely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used</a:t>
                      </a:r>
                      <a:r>
                        <a:rPr sz="1800" i="1" spc="1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because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they: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  <a:p>
                      <a:pPr marL="346710" indent="-257175">
                        <a:lnSpc>
                          <a:spcPct val="100000"/>
                        </a:lnSpc>
                        <a:spcBef>
                          <a:spcPts val="2160"/>
                        </a:spcBef>
                        <a:buFont typeface="Arial MT"/>
                        <a:buChar char="•"/>
                        <a:tabLst>
                          <a:tab pos="346710" algn="l"/>
                          <a:tab pos="347345" algn="l"/>
                        </a:tabLst>
                      </a:pPr>
                      <a:r>
                        <a:rPr sz="1800" i="1" spc="12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Are</a:t>
                      </a:r>
                      <a:r>
                        <a:rPr sz="1800" i="1" spc="1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insensitive</a:t>
                      </a:r>
                      <a:r>
                        <a:rPr sz="1800" i="1" spc="1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to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radiation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damage,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  <a:p>
                      <a:pPr marL="346710" indent="-257175">
                        <a:lnSpc>
                          <a:spcPct val="100000"/>
                        </a:lnSpc>
                        <a:spcBef>
                          <a:spcPts val="2160"/>
                        </a:spcBef>
                        <a:buFont typeface="Arial MT"/>
                        <a:buChar char="•"/>
                        <a:tabLst>
                          <a:tab pos="346710" algn="l"/>
                          <a:tab pos="347345" algn="l"/>
                        </a:tabLst>
                      </a:pPr>
                      <a:r>
                        <a:rPr sz="1800" i="1" spc="5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Have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high</a:t>
                      </a:r>
                      <a:r>
                        <a:rPr sz="1800" i="1" spc="1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9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count</a:t>
                      </a:r>
                      <a:r>
                        <a:rPr sz="1800" i="1" spc="1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rate</a:t>
                      </a:r>
                      <a:r>
                        <a:rPr sz="1800" i="1" spc="1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handling</a:t>
                      </a:r>
                      <a:r>
                        <a:rPr sz="1800" i="1" spc="1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capability,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  <a:p>
                      <a:pPr marL="346710" marR="428625" indent="-257175">
                        <a:lnSpc>
                          <a:spcPct val="100000"/>
                        </a:lnSpc>
                        <a:spcBef>
                          <a:spcPts val="2160"/>
                        </a:spcBef>
                        <a:buFont typeface="Arial MT"/>
                        <a:buChar char="•"/>
                        <a:tabLst>
                          <a:tab pos="346710" algn="l"/>
                          <a:tab pos="347345" algn="l"/>
                        </a:tabLst>
                      </a:pPr>
                      <a:r>
                        <a:rPr sz="1800" i="1" spc="8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Can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be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easily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fabricated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with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0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ease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in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various</a:t>
                      </a:r>
                      <a:r>
                        <a:rPr sz="1800" i="1" spc="15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12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sizes</a:t>
                      </a:r>
                      <a:r>
                        <a:rPr sz="1800" i="1" spc="15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-7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(big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as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5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well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as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small) </a:t>
                      </a:r>
                      <a:r>
                        <a:rPr sz="1800" i="1" spc="-42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3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geometry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to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8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make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it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compatible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6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with</a:t>
                      </a:r>
                      <a:r>
                        <a:rPr sz="1800" i="1" spc="14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3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given</a:t>
                      </a:r>
                      <a:r>
                        <a:rPr sz="1800" i="1" spc="14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i="1" spc="75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experimental </a:t>
                      </a:r>
                      <a:r>
                        <a:rPr sz="1800" i="1" spc="80" dirty="0">
                          <a:solidFill>
                            <a:srgbClr val="FFFF00"/>
                          </a:solidFill>
                          <a:latin typeface="Georgia"/>
                          <a:cs typeface="Georgia"/>
                        </a:rPr>
                        <a:t> requirements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228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07386" y="14022"/>
            <a:ext cx="4154804" cy="656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50" b="1" i="1" spc="190" dirty="0">
                <a:solidFill>
                  <a:srgbClr val="000000"/>
                </a:solidFill>
                <a:latin typeface="Trebuchet MS"/>
                <a:cs typeface="Trebuchet MS"/>
              </a:rPr>
              <a:t>GAS</a:t>
            </a:r>
            <a:r>
              <a:rPr sz="4150" b="1" i="1" spc="-8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4150" b="1" i="1" spc="-15" dirty="0">
                <a:solidFill>
                  <a:srgbClr val="000000"/>
                </a:solidFill>
                <a:latin typeface="Trebuchet MS"/>
                <a:cs typeface="Trebuchet MS"/>
              </a:rPr>
              <a:t>DETECTORS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254" y="2415579"/>
            <a:ext cx="7892415" cy="1266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988310" marR="5080" indent="-2976245">
              <a:lnSpc>
                <a:spcPts val="4800"/>
              </a:lnSpc>
              <a:spcBef>
                <a:spcPts val="365"/>
              </a:spcBef>
            </a:pPr>
            <a:r>
              <a:rPr sz="4150" i="1" spc="100" dirty="0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sz="4150" i="1" spc="275" dirty="0">
                <a:solidFill>
                  <a:srgbClr val="FFFF00"/>
                </a:solidFill>
                <a:latin typeface="Arial"/>
                <a:cs typeface="Arial"/>
              </a:rPr>
              <a:t>ul</a:t>
            </a:r>
            <a:r>
              <a:rPr sz="4150" i="1" spc="18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4150" i="1" spc="215" dirty="0">
                <a:solidFill>
                  <a:srgbClr val="FFFF00"/>
                </a:solidFill>
                <a:latin typeface="Arial"/>
                <a:cs typeface="Arial"/>
              </a:rPr>
              <a:t>i-</a:t>
            </a:r>
            <a:r>
              <a:rPr sz="4150" i="1" spc="180" dirty="0">
                <a:solidFill>
                  <a:srgbClr val="FFFF00"/>
                </a:solidFill>
                <a:latin typeface="Arial"/>
                <a:cs typeface="Arial"/>
              </a:rPr>
              <a:t>W</a:t>
            </a:r>
            <a:r>
              <a:rPr sz="4150" i="1" spc="125" dirty="0">
                <a:solidFill>
                  <a:srgbClr val="FFFF00"/>
                </a:solidFill>
                <a:latin typeface="Arial"/>
                <a:cs typeface="Arial"/>
              </a:rPr>
              <a:t>ire</a:t>
            </a:r>
            <a:r>
              <a:rPr sz="4150" i="1" spc="-52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4150" i="1" spc="-27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4150" i="1" spc="114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4150" i="1" spc="18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4150" i="1" spc="-3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4150" i="1" spc="-40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4150" i="1" spc="175" dirty="0">
                <a:solidFill>
                  <a:srgbClr val="FFFF00"/>
                </a:solidFill>
                <a:latin typeface="Arial"/>
                <a:cs typeface="Arial"/>
              </a:rPr>
              <a:t>rtio</a:t>
            </a:r>
            <a:r>
              <a:rPr sz="4150" i="1" spc="260" dirty="0">
                <a:solidFill>
                  <a:srgbClr val="FFFF00"/>
                </a:solidFill>
                <a:latin typeface="Arial"/>
                <a:cs typeface="Arial"/>
              </a:rPr>
              <a:t>n</a:t>
            </a:r>
            <a:r>
              <a:rPr sz="4150" i="1" spc="-200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4150" i="1" spc="315" dirty="0">
                <a:solidFill>
                  <a:srgbClr val="FFFF00"/>
                </a:solidFill>
                <a:latin typeface="Arial"/>
                <a:cs typeface="Arial"/>
              </a:rPr>
              <a:t>l</a:t>
            </a:r>
            <a:r>
              <a:rPr sz="4150" i="1" spc="-5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4150" i="1" spc="-515" dirty="0">
                <a:solidFill>
                  <a:srgbClr val="FFFF00"/>
                </a:solidFill>
                <a:latin typeface="Arial"/>
                <a:cs typeface="Arial"/>
              </a:rPr>
              <a:t>C</a:t>
            </a:r>
            <a:r>
              <a:rPr sz="4150" i="1" spc="-10" dirty="0">
                <a:solidFill>
                  <a:srgbClr val="FFFF00"/>
                </a:solidFill>
                <a:latin typeface="Arial"/>
                <a:cs typeface="Arial"/>
              </a:rPr>
              <a:t>ou</a:t>
            </a:r>
            <a:r>
              <a:rPr sz="4150" i="1" spc="-30" dirty="0">
                <a:solidFill>
                  <a:srgbClr val="FFFF00"/>
                </a:solidFill>
                <a:latin typeface="Arial"/>
                <a:cs typeface="Arial"/>
              </a:rPr>
              <a:t>n</a:t>
            </a:r>
            <a:r>
              <a:rPr sz="4150" i="1" spc="75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4150" i="1" spc="130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4150" i="1" spc="75" dirty="0">
                <a:solidFill>
                  <a:srgbClr val="FFFF00"/>
                </a:solidFill>
                <a:latin typeface="Arial"/>
                <a:cs typeface="Arial"/>
              </a:rPr>
              <a:t>rs  </a:t>
            </a:r>
            <a:r>
              <a:rPr sz="4150" i="1" spc="-130" dirty="0">
                <a:solidFill>
                  <a:srgbClr val="FFFF00"/>
                </a:solidFill>
                <a:latin typeface="Arial"/>
                <a:cs typeface="Arial"/>
              </a:rPr>
              <a:t>(MWPC)</a:t>
            </a:r>
            <a:endParaRPr sz="4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9058" y="901264"/>
            <a:ext cx="8539480" cy="5238750"/>
            <a:chOff x="219058" y="901264"/>
            <a:chExt cx="8539480" cy="52387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6835" y="2747518"/>
              <a:ext cx="3801605" cy="33803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solidFill>
              <a:srgbClr val="FFFFFF">
                <a:alpha val="8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solidFill>
              <a:srgbClr val="FFFFFF">
                <a:alpha val="8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solidFill>
              <a:srgbClr val="FFFFFF">
                <a:alpha val="8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ln w="255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4724641" y="0"/>
                  </a:moveTo>
                  <a:lnTo>
                    <a:pt x="0" y="0"/>
                  </a:lnTo>
                  <a:lnTo>
                    <a:pt x="0" y="5213159"/>
                  </a:lnTo>
                  <a:lnTo>
                    <a:pt x="2362327" y="5213159"/>
                  </a:lnTo>
                  <a:lnTo>
                    <a:pt x="4724641" y="5213159"/>
                  </a:lnTo>
                  <a:lnTo>
                    <a:pt x="4724641" y="0"/>
                  </a:lnTo>
                  <a:close/>
                </a:path>
              </a:pathLst>
            </a:custGeom>
            <a:solidFill>
              <a:srgbClr val="FFFFFF">
                <a:alpha val="8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1838" y="914044"/>
              <a:ext cx="4725035" cy="5213350"/>
            </a:xfrm>
            <a:custGeom>
              <a:avLst/>
              <a:gdLst/>
              <a:ahLst/>
              <a:cxnLst/>
              <a:rect l="l" t="t" r="r" b="b"/>
              <a:pathLst>
                <a:path w="4725035" h="5213350">
                  <a:moveTo>
                    <a:pt x="2362327" y="5213159"/>
                  </a:moveTo>
                  <a:lnTo>
                    <a:pt x="0" y="5213159"/>
                  </a:lnTo>
                  <a:lnTo>
                    <a:pt x="0" y="0"/>
                  </a:lnTo>
                  <a:lnTo>
                    <a:pt x="4724641" y="0"/>
                  </a:lnTo>
                  <a:lnTo>
                    <a:pt x="4724641" y="5213159"/>
                  </a:lnTo>
                  <a:lnTo>
                    <a:pt x="2362327" y="5213159"/>
                  </a:lnTo>
                  <a:close/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63655" y="1094741"/>
            <a:ext cx="3595370" cy="12649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52145" marR="5080" indent="-640080">
              <a:lnSpc>
                <a:spcPts val="4790"/>
              </a:lnSpc>
              <a:spcBef>
                <a:spcPts val="380"/>
              </a:spcBef>
            </a:pPr>
            <a:r>
              <a:rPr sz="4150" i="1" spc="-175" dirty="0">
                <a:solidFill>
                  <a:srgbClr val="FFFF00"/>
                </a:solidFill>
                <a:latin typeface="Arial"/>
                <a:cs typeface="Arial"/>
              </a:rPr>
              <a:t>B</a:t>
            </a:r>
            <a:r>
              <a:rPr sz="4150" i="1" spc="-200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4150" i="1" spc="-180" dirty="0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sz="4150" i="1" spc="-5" dirty="0">
                <a:solidFill>
                  <a:srgbClr val="FFFF00"/>
                </a:solidFill>
                <a:latin typeface="Arial"/>
                <a:cs typeface="Arial"/>
              </a:rPr>
              <a:t>ic</a:t>
            </a:r>
            <a:r>
              <a:rPr sz="4150" i="1" spc="-5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4150" i="1" spc="-55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sz="4150" i="1" spc="-110" dirty="0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sz="4150" i="1" spc="-114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sz="4150" i="1" spc="60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4150" i="1" spc="95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4150" i="1" spc="420" dirty="0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sz="4150" i="1" spc="65" dirty="0">
                <a:solidFill>
                  <a:srgbClr val="FFFF00"/>
                </a:solidFill>
                <a:latin typeface="Arial"/>
                <a:cs typeface="Arial"/>
              </a:rPr>
              <a:t>i</a:t>
            </a:r>
            <a:r>
              <a:rPr sz="4150" i="1" spc="165" dirty="0">
                <a:solidFill>
                  <a:srgbClr val="FFFF00"/>
                </a:solidFill>
                <a:latin typeface="Arial"/>
                <a:cs typeface="Arial"/>
              </a:rPr>
              <a:t>n</a:t>
            </a:r>
            <a:r>
              <a:rPr sz="4150" i="1" dirty="0">
                <a:solidFill>
                  <a:srgbClr val="FFFF00"/>
                </a:solidFill>
                <a:latin typeface="Arial"/>
                <a:cs typeface="Arial"/>
              </a:rPr>
              <a:t>g  </a:t>
            </a:r>
            <a:r>
              <a:rPr sz="4150" i="1" spc="45" dirty="0">
                <a:solidFill>
                  <a:srgbClr val="FFFF00"/>
                </a:solidFill>
                <a:latin typeface="Arial"/>
                <a:cs typeface="Arial"/>
              </a:rPr>
              <a:t>principles</a:t>
            </a:r>
            <a:endParaRPr sz="4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9854" y="1987461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9854" y="3084741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854" y="4182021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4258" y="1998979"/>
            <a:ext cx="4239260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8425">
              <a:lnSpc>
                <a:spcPct val="100000"/>
              </a:lnSpc>
              <a:spcBef>
                <a:spcPts val="100"/>
              </a:spcBef>
            </a:pPr>
            <a:r>
              <a:rPr sz="1800" i="1" spc="110" dirty="0">
                <a:latin typeface="Georgia"/>
                <a:cs typeface="Georgia"/>
              </a:rPr>
              <a:t>Basic</a:t>
            </a:r>
            <a:r>
              <a:rPr sz="1800" i="1" spc="125" dirty="0">
                <a:latin typeface="Georgia"/>
                <a:cs typeface="Georgia"/>
              </a:rPr>
              <a:t> </a:t>
            </a:r>
            <a:r>
              <a:rPr sz="1800" i="1" spc="215" dirty="0">
                <a:latin typeface="Georgia"/>
                <a:cs typeface="Georgia"/>
              </a:rPr>
              <a:t>MWPC</a:t>
            </a:r>
            <a:r>
              <a:rPr sz="1800" i="1" spc="130" dirty="0">
                <a:latin typeface="Georgia"/>
                <a:cs typeface="Georgia"/>
              </a:rPr>
              <a:t> </a:t>
            </a:r>
            <a:r>
              <a:rPr sz="1800" i="1" spc="110" dirty="0">
                <a:latin typeface="Georgia"/>
                <a:cs typeface="Georgia"/>
              </a:rPr>
              <a:t>consists</a:t>
            </a:r>
            <a:r>
              <a:rPr sz="1800" i="1" spc="140" dirty="0">
                <a:latin typeface="Georgia"/>
                <a:cs typeface="Georgia"/>
              </a:rPr>
              <a:t> </a:t>
            </a:r>
            <a:r>
              <a:rPr sz="1800" i="1" spc="155" dirty="0">
                <a:latin typeface="Georgia"/>
                <a:cs typeface="Georgia"/>
              </a:rPr>
              <a:t>of</a:t>
            </a:r>
            <a:r>
              <a:rPr sz="1800" i="1" spc="130" dirty="0">
                <a:latin typeface="Georgia"/>
                <a:cs typeface="Georgia"/>
              </a:rPr>
              <a:t> </a:t>
            </a:r>
            <a:r>
              <a:rPr sz="1800" i="1" spc="40" dirty="0">
                <a:latin typeface="Georgia"/>
                <a:cs typeface="Georgia"/>
              </a:rPr>
              <a:t>plane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155" dirty="0">
                <a:latin typeface="Georgia"/>
                <a:cs typeface="Georgia"/>
              </a:rPr>
              <a:t>of </a:t>
            </a:r>
            <a:r>
              <a:rPr sz="1800" i="1" spc="160" dirty="0">
                <a:latin typeface="Georgia"/>
                <a:cs typeface="Georgia"/>
              </a:rPr>
              <a:t> </a:t>
            </a:r>
            <a:r>
              <a:rPr sz="1800" i="1" spc="40" dirty="0">
                <a:latin typeface="Georgia"/>
                <a:cs typeface="Georgia"/>
              </a:rPr>
              <a:t>equally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75" dirty="0">
                <a:latin typeface="Georgia"/>
                <a:cs typeface="Georgia"/>
              </a:rPr>
              <a:t>spaced</a:t>
            </a:r>
            <a:r>
              <a:rPr sz="1800" i="1" spc="140" dirty="0">
                <a:latin typeface="Georgia"/>
                <a:cs typeface="Georgia"/>
              </a:rPr>
              <a:t> </a:t>
            </a:r>
            <a:r>
              <a:rPr sz="1800" i="1" spc="70" dirty="0">
                <a:latin typeface="Georgia"/>
                <a:cs typeface="Georgia"/>
              </a:rPr>
              <a:t>anode</a:t>
            </a:r>
            <a:r>
              <a:rPr sz="1800" i="1" spc="140" dirty="0">
                <a:latin typeface="Georgia"/>
                <a:cs typeface="Georgia"/>
              </a:rPr>
              <a:t> </a:t>
            </a:r>
            <a:r>
              <a:rPr sz="1800" i="1" spc="70" dirty="0">
                <a:latin typeface="Georgia"/>
                <a:cs typeface="Georgia"/>
              </a:rPr>
              <a:t>wires</a:t>
            </a:r>
            <a:r>
              <a:rPr sz="1800" i="1" spc="150" dirty="0">
                <a:latin typeface="Georgia"/>
                <a:cs typeface="Georgia"/>
              </a:rPr>
              <a:t> </a:t>
            </a:r>
            <a:r>
              <a:rPr sz="1800" i="1" spc="90" dirty="0">
                <a:latin typeface="Georgia"/>
                <a:cs typeface="Georgia"/>
              </a:rPr>
              <a:t>centered </a:t>
            </a:r>
            <a:r>
              <a:rPr sz="1800" i="1" spc="-420" dirty="0">
                <a:latin typeface="Georgia"/>
                <a:cs typeface="Georgia"/>
              </a:rPr>
              <a:t> </a:t>
            </a:r>
            <a:r>
              <a:rPr sz="1800" i="1" spc="75" dirty="0">
                <a:latin typeface="Georgia"/>
                <a:cs typeface="Georgia"/>
              </a:rPr>
              <a:t>between</a:t>
            </a:r>
            <a:r>
              <a:rPr sz="1800" i="1" spc="130" dirty="0">
                <a:latin typeface="Georgia"/>
                <a:cs typeface="Georgia"/>
              </a:rPr>
              <a:t> </a:t>
            </a:r>
            <a:r>
              <a:rPr sz="1800" i="1" spc="50" dirty="0">
                <a:latin typeface="Georgia"/>
                <a:cs typeface="Georgia"/>
              </a:rPr>
              <a:t>two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90" dirty="0">
                <a:latin typeface="Georgia"/>
                <a:cs typeface="Georgia"/>
              </a:rPr>
              <a:t>cathode</a:t>
            </a:r>
            <a:r>
              <a:rPr sz="1800" i="1" spc="140" dirty="0">
                <a:latin typeface="Georgia"/>
                <a:cs typeface="Georgia"/>
              </a:rPr>
              <a:t> </a:t>
            </a:r>
            <a:r>
              <a:rPr sz="1800" i="1" spc="50" dirty="0">
                <a:latin typeface="Georgia"/>
                <a:cs typeface="Georgia"/>
              </a:rPr>
              <a:t>planes.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2160"/>
              </a:spcBef>
            </a:pPr>
            <a:r>
              <a:rPr sz="1800" i="1" spc="140" dirty="0">
                <a:latin typeface="Georgia"/>
                <a:cs typeface="Georgia"/>
              </a:rPr>
              <a:t>The</a:t>
            </a:r>
            <a:r>
              <a:rPr sz="1800" i="1" spc="130" dirty="0">
                <a:latin typeface="Georgia"/>
                <a:cs typeface="Georgia"/>
              </a:rPr>
              <a:t> </a:t>
            </a:r>
            <a:r>
              <a:rPr sz="1800" i="1" spc="55" dirty="0">
                <a:latin typeface="Georgia"/>
                <a:cs typeface="Georgia"/>
              </a:rPr>
              <a:t>main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60" dirty="0">
                <a:latin typeface="Georgia"/>
                <a:cs typeface="Georgia"/>
              </a:rPr>
              <a:t>properties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85" dirty="0">
                <a:latin typeface="Georgia"/>
                <a:cs typeface="Georgia"/>
              </a:rPr>
              <a:t>include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35" dirty="0">
                <a:latin typeface="Georgia"/>
                <a:cs typeface="Georgia"/>
              </a:rPr>
              <a:t>very </a:t>
            </a:r>
            <a:r>
              <a:rPr sz="1800" i="1" spc="40" dirty="0">
                <a:latin typeface="Georgia"/>
                <a:cs typeface="Georgia"/>
              </a:rPr>
              <a:t> </a:t>
            </a:r>
            <a:r>
              <a:rPr sz="1800" i="1" spc="55" dirty="0">
                <a:latin typeface="Georgia"/>
                <a:cs typeface="Georgia"/>
              </a:rPr>
              <a:t>good</a:t>
            </a:r>
            <a:r>
              <a:rPr sz="1800" i="1" spc="125" dirty="0">
                <a:latin typeface="Georgia"/>
                <a:cs typeface="Georgia"/>
              </a:rPr>
              <a:t> </a:t>
            </a:r>
            <a:r>
              <a:rPr sz="1800" i="1" spc="85" dirty="0">
                <a:latin typeface="Georgia"/>
                <a:cs typeface="Georgia"/>
              </a:rPr>
              <a:t>time</a:t>
            </a:r>
            <a:r>
              <a:rPr sz="1800" i="1" spc="140" dirty="0">
                <a:latin typeface="Georgia"/>
                <a:cs typeface="Georgia"/>
              </a:rPr>
              <a:t> </a:t>
            </a:r>
            <a:r>
              <a:rPr sz="1800" i="1" spc="75" dirty="0">
                <a:latin typeface="Georgia"/>
                <a:cs typeface="Georgia"/>
              </a:rPr>
              <a:t>resolution,</a:t>
            </a:r>
            <a:r>
              <a:rPr sz="1800" i="1" spc="130" dirty="0">
                <a:latin typeface="Georgia"/>
                <a:cs typeface="Georgia"/>
              </a:rPr>
              <a:t> </a:t>
            </a:r>
            <a:r>
              <a:rPr sz="1800" i="1" spc="55" dirty="0">
                <a:latin typeface="Georgia"/>
                <a:cs typeface="Georgia"/>
              </a:rPr>
              <a:t>good</a:t>
            </a:r>
            <a:r>
              <a:rPr sz="1800" i="1" spc="130" dirty="0">
                <a:latin typeface="Georgia"/>
                <a:cs typeface="Georgia"/>
              </a:rPr>
              <a:t> </a:t>
            </a:r>
            <a:r>
              <a:rPr sz="1800" i="1" spc="70" dirty="0">
                <a:latin typeface="Georgia"/>
                <a:cs typeface="Georgia"/>
              </a:rPr>
              <a:t>position </a:t>
            </a:r>
            <a:r>
              <a:rPr sz="1800" i="1" spc="75" dirty="0">
                <a:latin typeface="Georgia"/>
                <a:cs typeface="Georgia"/>
              </a:rPr>
              <a:t> accuracy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25" dirty="0">
                <a:latin typeface="Georgia"/>
                <a:cs typeface="Georgia"/>
              </a:rPr>
              <a:t>and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50" dirty="0">
                <a:latin typeface="Georgia"/>
                <a:cs typeface="Georgia"/>
              </a:rPr>
              <a:t>self-triggered</a:t>
            </a:r>
            <a:r>
              <a:rPr sz="1800" i="1" spc="140" dirty="0">
                <a:latin typeface="Georgia"/>
                <a:cs typeface="Georgia"/>
              </a:rPr>
              <a:t> </a:t>
            </a:r>
            <a:r>
              <a:rPr sz="1800" i="1" spc="55" dirty="0">
                <a:latin typeface="Georgia"/>
                <a:cs typeface="Georgia"/>
              </a:rPr>
              <a:t>operation</a:t>
            </a:r>
            <a:endParaRPr sz="1800">
              <a:latin typeface="Georgia"/>
              <a:cs typeface="Georgia"/>
            </a:endParaRPr>
          </a:p>
          <a:p>
            <a:pPr marL="12700" marR="28575">
              <a:lnSpc>
                <a:spcPct val="100000"/>
              </a:lnSpc>
              <a:spcBef>
                <a:spcPts val="2160"/>
              </a:spcBef>
            </a:pPr>
            <a:r>
              <a:rPr sz="1800" i="1" spc="175" dirty="0">
                <a:latin typeface="Georgia"/>
                <a:cs typeface="Georgia"/>
              </a:rPr>
              <a:t>When </a:t>
            </a:r>
            <a:r>
              <a:rPr sz="1800" i="1" spc="-15" dirty="0">
                <a:latin typeface="Georgia"/>
                <a:cs typeface="Georgia"/>
              </a:rPr>
              <a:t>a</a:t>
            </a:r>
            <a:r>
              <a:rPr sz="1800" i="1" spc="-10" dirty="0">
                <a:latin typeface="Georgia"/>
                <a:cs typeface="Georgia"/>
              </a:rPr>
              <a:t> </a:t>
            </a:r>
            <a:r>
              <a:rPr sz="1800" i="1" spc="45" dirty="0">
                <a:latin typeface="Georgia"/>
                <a:cs typeface="Georgia"/>
              </a:rPr>
              <a:t>negative </a:t>
            </a:r>
            <a:r>
              <a:rPr sz="1800" i="1" spc="35" dirty="0">
                <a:latin typeface="Georgia"/>
                <a:cs typeface="Georgia"/>
              </a:rPr>
              <a:t>voltage </a:t>
            </a:r>
            <a:r>
              <a:rPr sz="1800" i="1" spc="100" dirty="0">
                <a:latin typeface="Georgia"/>
                <a:cs typeface="Georgia"/>
              </a:rPr>
              <a:t>is </a:t>
            </a:r>
            <a:r>
              <a:rPr sz="1800" i="1" spc="30" dirty="0">
                <a:latin typeface="Georgia"/>
                <a:cs typeface="Georgia"/>
              </a:rPr>
              <a:t>applied </a:t>
            </a:r>
            <a:r>
              <a:rPr sz="1800" i="1" spc="75" dirty="0">
                <a:latin typeface="Georgia"/>
                <a:cs typeface="Georgia"/>
              </a:rPr>
              <a:t>to </a:t>
            </a:r>
            <a:r>
              <a:rPr sz="1800" i="1" spc="-420" dirty="0">
                <a:latin typeface="Georgia"/>
                <a:cs typeface="Georgia"/>
              </a:rPr>
              <a:t> </a:t>
            </a:r>
            <a:r>
              <a:rPr sz="1800" i="1" spc="95" dirty="0">
                <a:latin typeface="Georgia"/>
                <a:cs typeface="Georgia"/>
              </a:rPr>
              <a:t>cathode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50" dirty="0">
                <a:latin typeface="Georgia"/>
                <a:cs typeface="Georgia"/>
              </a:rPr>
              <a:t>planes,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25" dirty="0">
                <a:latin typeface="Georgia"/>
                <a:cs typeface="Georgia"/>
              </a:rPr>
              <a:t>an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95" dirty="0">
                <a:latin typeface="Georgia"/>
                <a:cs typeface="Georgia"/>
              </a:rPr>
              <a:t>electric</a:t>
            </a:r>
            <a:r>
              <a:rPr sz="1800" i="1" spc="135" dirty="0">
                <a:latin typeface="Georgia"/>
                <a:cs typeface="Georgia"/>
              </a:rPr>
              <a:t> </a:t>
            </a:r>
            <a:r>
              <a:rPr sz="1800" i="1" spc="75" dirty="0">
                <a:latin typeface="Georgia"/>
                <a:cs typeface="Georgia"/>
              </a:rPr>
              <a:t>field </a:t>
            </a:r>
            <a:r>
              <a:rPr sz="1800" i="1" spc="80" dirty="0">
                <a:latin typeface="Georgia"/>
                <a:cs typeface="Georgia"/>
              </a:rPr>
              <a:t> </a:t>
            </a:r>
            <a:r>
              <a:rPr sz="1800" i="1" spc="95" dirty="0">
                <a:latin typeface="Georgia"/>
                <a:cs typeface="Georgia"/>
              </a:rPr>
              <a:t>shown</a:t>
            </a:r>
            <a:r>
              <a:rPr sz="1800" i="1" spc="140" dirty="0">
                <a:latin typeface="Georgia"/>
                <a:cs typeface="Georgia"/>
              </a:rPr>
              <a:t> </a:t>
            </a:r>
            <a:r>
              <a:rPr sz="1800" i="1" spc="60" dirty="0">
                <a:latin typeface="Georgia"/>
                <a:cs typeface="Georgia"/>
              </a:rPr>
              <a:t>in</a:t>
            </a:r>
            <a:r>
              <a:rPr sz="1800" i="1" spc="140" dirty="0">
                <a:latin typeface="Georgia"/>
                <a:cs typeface="Georgia"/>
              </a:rPr>
              <a:t> </a:t>
            </a:r>
            <a:r>
              <a:rPr sz="1800" i="1" spc="55" dirty="0">
                <a:latin typeface="Georgia"/>
                <a:cs typeface="Georgia"/>
              </a:rPr>
              <a:t>alongside</a:t>
            </a:r>
            <a:r>
              <a:rPr sz="1800" i="1" spc="140" dirty="0">
                <a:latin typeface="Georgia"/>
                <a:cs typeface="Georgia"/>
              </a:rPr>
              <a:t> </a:t>
            </a:r>
            <a:r>
              <a:rPr sz="1800" i="1" spc="45" dirty="0">
                <a:latin typeface="Georgia"/>
                <a:cs typeface="Georgia"/>
              </a:rPr>
              <a:t>figure.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263" y="1081775"/>
            <a:ext cx="3042920" cy="12649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485140">
              <a:lnSpc>
                <a:spcPts val="4790"/>
              </a:lnSpc>
              <a:spcBef>
                <a:spcPts val="380"/>
              </a:spcBef>
            </a:pPr>
            <a:r>
              <a:rPr sz="4150" i="1" spc="50" dirty="0">
                <a:solidFill>
                  <a:srgbClr val="FFFF00"/>
                </a:solidFill>
                <a:latin typeface="Arial"/>
                <a:cs typeface="Arial"/>
              </a:rPr>
              <a:t>Detector </a:t>
            </a:r>
            <a:r>
              <a:rPr sz="4150" i="1" spc="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4150" i="1" spc="-185" dirty="0">
                <a:solidFill>
                  <a:srgbClr val="FFFF00"/>
                </a:solidFill>
                <a:latin typeface="Arial"/>
                <a:cs typeface="Arial"/>
              </a:rPr>
              <a:t>Co</a:t>
            </a:r>
            <a:r>
              <a:rPr sz="4150" i="1" spc="-180" dirty="0">
                <a:solidFill>
                  <a:srgbClr val="FFFF00"/>
                </a:solidFill>
                <a:latin typeface="Arial"/>
                <a:cs typeface="Arial"/>
              </a:rPr>
              <a:t>n</a:t>
            </a:r>
            <a:r>
              <a:rPr sz="4150" i="1" spc="215" dirty="0">
                <a:solidFill>
                  <a:srgbClr val="FFFF00"/>
                </a:solidFill>
                <a:latin typeface="Arial"/>
                <a:cs typeface="Arial"/>
              </a:rPr>
              <a:t>st</a:t>
            </a:r>
            <a:r>
              <a:rPr sz="4150" i="1" spc="170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sz="4150" i="1" spc="-125" dirty="0">
                <a:solidFill>
                  <a:srgbClr val="FFFF00"/>
                </a:solidFill>
                <a:latin typeface="Arial"/>
                <a:cs typeface="Arial"/>
              </a:rPr>
              <a:t>u</a:t>
            </a:r>
            <a:r>
              <a:rPr sz="4150" i="1" spc="-130" dirty="0">
                <a:solidFill>
                  <a:srgbClr val="FFFF00"/>
                </a:solidFill>
                <a:latin typeface="Arial"/>
                <a:cs typeface="Arial"/>
              </a:rPr>
              <a:t>c</a:t>
            </a:r>
            <a:r>
              <a:rPr sz="4150" i="1" spc="155" dirty="0">
                <a:solidFill>
                  <a:srgbClr val="FFFF00"/>
                </a:solidFill>
                <a:latin typeface="Arial"/>
                <a:cs typeface="Arial"/>
              </a:rPr>
              <a:t>tion</a:t>
            </a:r>
            <a:endParaRPr sz="41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4185" y="124104"/>
            <a:ext cx="8577580" cy="6668134"/>
            <a:chOff x="264185" y="124104"/>
            <a:chExt cx="8577580" cy="666813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8083" y="181076"/>
              <a:ext cx="5425922" cy="248255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29635" y="152996"/>
              <a:ext cx="5483225" cy="2540000"/>
            </a:xfrm>
            <a:custGeom>
              <a:avLst/>
              <a:gdLst/>
              <a:ahLst/>
              <a:cxnLst/>
              <a:rect l="l" t="t" r="r" b="b"/>
              <a:pathLst>
                <a:path w="5483225" h="2540000">
                  <a:moveTo>
                    <a:pt x="0" y="0"/>
                  </a:moveTo>
                  <a:lnTo>
                    <a:pt x="5483161" y="0"/>
                  </a:lnTo>
                  <a:lnTo>
                    <a:pt x="5483161" y="2539796"/>
                  </a:lnTo>
                  <a:lnTo>
                    <a:pt x="0" y="2539796"/>
                  </a:lnTo>
                  <a:lnTo>
                    <a:pt x="0" y="0"/>
                  </a:lnTo>
                  <a:close/>
                </a:path>
              </a:pathLst>
            </a:custGeom>
            <a:ln w="57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8083" y="181076"/>
              <a:ext cx="5425922" cy="24825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29635" y="152996"/>
              <a:ext cx="5483225" cy="2540000"/>
            </a:xfrm>
            <a:custGeom>
              <a:avLst/>
              <a:gdLst/>
              <a:ahLst/>
              <a:cxnLst/>
              <a:rect l="l" t="t" r="r" b="b"/>
              <a:pathLst>
                <a:path w="5483225" h="2540000">
                  <a:moveTo>
                    <a:pt x="0" y="0"/>
                  </a:moveTo>
                  <a:lnTo>
                    <a:pt x="5483161" y="0"/>
                  </a:lnTo>
                  <a:lnTo>
                    <a:pt x="5483161" y="2539796"/>
                  </a:lnTo>
                  <a:lnTo>
                    <a:pt x="0" y="2539796"/>
                  </a:lnTo>
                  <a:lnTo>
                    <a:pt x="0" y="0"/>
                  </a:lnTo>
                  <a:close/>
                </a:path>
              </a:pathLst>
            </a:custGeom>
            <a:ln w="57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7997" y="2735999"/>
              <a:ext cx="4176395" cy="4032250"/>
            </a:xfrm>
            <a:custGeom>
              <a:avLst/>
              <a:gdLst/>
              <a:ahLst/>
              <a:cxnLst/>
              <a:rect l="l" t="t" r="r" b="b"/>
              <a:pathLst>
                <a:path w="4176395" h="4032250">
                  <a:moveTo>
                    <a:pt x="4176001" y="0"/>
                  </a:moveTo>
                  <a:lnTo>
                    <a:pt x="0" y="0"/>
                  </a:lnTo>
                  <a:lnTo>
                    <a:pt x="0" y="4031996"/>
                  </a:lnTo>
                  <a:lnTo>
                    <a:pt x="2088007" y="4031996"/>
                  </a:lnTo>
                  <a:lnTo>
                    <a:pt x="4176001" y="4031996"/>
                  </a:lnTo>
                  <a:lnTo>
                    <a:pt x="4176001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7997" y="2735999"/>
              <a:ext cx="4176395" cy="4032250"/>
            </a:xfrm>
            <a:custGeom>
              <a:avLst/>
              <a:gdLst/>
              <a:ahLst/>
              <a:cxnLst/>
              <a:rect l="l" t="t" r="r" b="b"/>
              <a:pathLst>
                <a:path w="4176395" h="4032250">
                  <a:moveTo>
                    <a:pt x="2088007" y="4031996"/>
                  </a:moveTo>
                  <a:lnTo>
                    <a:pt x="0" y="4031996"/>
                  </a:lnTo>
                  <a:lnTo>
                    <a:pt x="0" y="0"/>
                  </a:lnTo>
                  <a:lnTo>
                    <a:pt x="4176001" y="0"/>
                  </a:lnTo>
                  <a:lnTo>
                    <a:pt x="4176001" y="4031996"/>
                  </a:lnTo>
                  <a:lnTo>
                    <a:pt x="2088007" y="4031996"/>
                  </a:lnTo>
                  <a:close/>
                </a:path>
              </a:pathLst>
            </a:custGeom>
            <a:ln w="475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7997" y="2735999"/>
              <a:ext cx="4176395" cy="4032250"/>
            </a:xfrm>
            <a:custGeom>
              <a:avLst/>
              <a:gdLst/>
              <a:ahLst/>
              <a:cxnLst/>
              <a:rect l="l" t="t" r="r" b="b"/>
              <a:pathLst>
                <a:path w="4176395" h="4032250">
                  <a:moveTo>
                    <a:pt x="4176001" y="0"/>
                  </a:moveTo>
                  <a:lnTo>
                    <a:pt x="0" y="0"/>
                  </a:lnTo>
                  <a:lnTo>
                    <a:pt x="0" y="4031996"/>
                  </a:lnTo>
                  <a:lnTo>
                    <a:pt x="2088007" y="4031996"/>
                  </a:lnTo>
                  <a:lnTo>
                    <a:pt x="4176001" y="4031996"/>
                  </a:lnTo>
                  <a:lnTo>
                    <a:pt x="4176001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7997" y="2735999"/>
              <a:ext cx="4176395" cy="4032250"/>
            </a:xfrm>
            <a:custGeom>
              <a:avLst/>
              <a:gdLst/>
              <a:ahLst/>
              <a:cxnLst/>
              <a:rect l="l" t="t" r="r" b="b"/>
              <a:pathLst>
                <a:path w="4176395" h="4032250">
                  <a:moveTo>
                    <a:pt x="2088007" y="4031996"/>
                  </a:moveTo>
                  <a:lnTo>
                    <a:pt x="0" y="4031996"/>
                  </a:lnTo>
                  <a:lnTo>
                    <a:pt x="0" y="0"/>
                  </a:lnTo>
                  <a:lnTo>
                    <a:pt x="4176001" y="0"/>
                  </a:lnTo>
                  <a:lnTo>
                    <a:pt x="4176001" y="4031996"/>
                  </a:lnTo>
                  <a:lnTo>
                    <a:pt x="2088007" y="4031996"/>
                  </a:lnTo>
                  <a:close/>
                </a:path>
              </a:pathLst>
            </a:custGeom>
            <a:ln w="475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7997" y="2735999"/>
              <a:ext cx="4176395" cy="4032250"/>
            </a:xfrm>
            <a:custGeom>
              <a:avLst/>
              <a:gdLst/>
              <a:ahLst/>
              <a:cxnLst/>
              <a:rect l="l" t="t" r="r" b="b"/>
              <a:pathLst>
                <a:path w="4176395" h="4032250">
                  <a:moveTo>
                    <a:pt x="4176001" y="0"/>
                  </a:moveTo>
                  <a:lnTo>
                    <a:pt x="0" y="0"/>
                  </a:lnTo>
                  <a:lnTo>
                    <a:pt x="0" y="4031996"/>
                  </a:lnTo>
                  <a:lnTo>
                    <a:pt x="2088007" y="4031996"/>
                  </a:lnTo>
                  <a:lnTo>
                    <a:pt x="4176001" y="4031996"/>
                  </a:lnTo>
                  <a:lnTo>
                    <a:pt x="4176001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7997" y="2735999"/>
              <a:ext cx="4176395" cy="4032250"/>
            </a:xfrm>
            <a:custGeom>
              <a:avLst/>
              <a:gdLst/>
              <a:ahLst/>
              <a:cxnLst/>
              <a:rect l="l" t="t" r="r" b="b"/>
              <a:pathLst>
                <a:path w="4176395" h="4032250">
                  <a:moveTo>
                    <a:pt x="2088007" y="4031996"/>
                  </a:moveTo>
                  <a:lnTo>
                    <a:pt x="0" y="4031996"/>
                  </a:lnTo>
                  <a:lnTo>
                    <a:pt x="0" y="0"/>
                  </a:lnTo>
                  <a:lnTo>
                    <a:pt x="4176001" y="0"/>
                  </a:lnTo>
                  <a:lnTo>
                    <a:pt x="4176001" y="4031996"/>
                  </a:lnTo>
                  <a:lnTo>
                    <a:pt x="2088007" y="4031996"/>
                  </a:lnTo>
                  <a:close/>
                </a:path>
              </a:pathLst>
            </a:custGeom>
            <a:ln w="475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7997" y="2735999"/>
              <a:ext cx="4176395" cy="4032250"/>
            </a:xfrm>
            <a:custGeom>
              <a:avLst/>
              <a:gdLst/>
              <a:ahLst/>
              <a:cxnLst/>
              <a:rect l="l" t="t" r="r" b="b"/>
              <a:pathLst>
                <a:path w="4176395" h="4032250">
                  <a:moveTo>
                    <a:pt x="4176001" y="0"/>
                  </a:moveTo>
                  <a:lnTo>
                    <a:pt x="0" y="0"/>
                  </a:lnTo>
                  <a:lnTo>
                    <a:pt x="0" y="4031996"/>
                  </a:lnTo>
                  <a:lnTo>
                    <a:pt x="2088007" y="4031996"/>
                  </a:lnTo>
                  <a:lnTo>
                    <a:pt x="4176001" y="4031996"/>
                  </a:lnTo>
                  <a:lnTo>
                    <a:pt x="4176001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7997" y="2735999"/>
              <a:ext cx="4176395" cy="4032250"/>
            </a:xfrm>
            <a:custGeom>
              <a:avLst/>
              <a:gdLst/>
              <a:ahLst/>
              <a:cxnLst/>
              <a:rect l="l" t="t" r="r" b="b"/>
              <a:pathLst>
                <a:path w="4176395" h="4032250">
                  <a:moveTo>
                    <a:pt x="2088007" y="4031996"/>
                  </a:moveTo>
                  <a:lnTo>
                    <a:pt x="0" y="4031996"/>
                  </a:lnTo>
                  <a:lnTo>
                    <a:pt x="0" y="0"/>
                  </a:lnTo>
                  <a:lnTo>
                    <a:pt x="4176001" y="0"/>
                  </a:lnTo>
                  <a:lnTo>
                    <a:pt x="4176001" y="4031996"/>
                  </a:lnTo>
                  <a:lnTo>
                    <a:pt x="2088007" y="4031996"/>
                  </a:lnTo>
                  <a:close/>
                </a:path>
              </a:pathLst>
            </a:custGeom>
            <a:ln w="475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5658" y="338966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5658" y="4362741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1497" y="3401186"/>
            <a:ext cx="3712845" cy="270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2384">
              <a:lnSpc>
                <a:spcPct val="100000"/>
              </a:lnSpc>
              <a:spcBef>
                <a:spcPts val="95"/>
              </a:spcBef>
            </a:pPr>
            <a:r>
              <a:rPr sz="1600" i="1" spc="190" dirty="0">
                <a:latin typeface="Georgia"/>
                <a:cs typeface="Georgia"/>
              </a:rPr>
              <a:t>MWPC</a:t>
            </a:r>
            <a:r>
              <a:rPr sz="1600" i="1" spc="180" dirty="0">
                <a:latin typeface="Georgia"/>
                <a:cs typeface="Georgia"/>
              </a:rPr>
              <a:t> </a:t>
            </a:r>
            <a:r>
              <a:rPr sz="1600" i="1" spc="80" dirty="0">
                <a:latin typeface="Georgia"/>
                <a:cs typeface="Georgia"/>
              </a:rPr>
              <a:t>has</a:t>
            </a:r>
            <a:r>
              <a:rPr sz="1600" i="1" spc="185" dirty="0">
                <a:latin typeface="Georgia"/>
                <a:cs typeface="Georgia"/>
              </a:rPr>
              <a:t> </a:t>
            </a:r>
            <a:r>
              <a:rPr sz="1600" i="1" spc="75" dirty="0">
                <a:latin typeface="Georgia"/>
                <a:cs typeface="Georgia"/>
              </a:rPr>
              <a:t>three</a:t>
            </a:r>
            <a:r>
              <a:rPr sz="1600" i="1" spc="200" dirty="0">
                <a:latin typeface="Georgia"/>
                <a:cs typeface="Georgia"/>
              </a:rPr>
              <a:t> </a:t>
            </a:r>
            <a:r>
              <a:rPr sz="1600" i="1" spc="75" dirty="0">
                <a:latin typeface="Georgia"/>
                <a:cs typeface="Georgia"/>
              </a:rPr>
              <a:t>electrode </a:t>
            </a:r>
            <a:r>
              <a:rPr sz="1600" i="1" spc="80" dirty="0">
                <a:latin typeface="Georgia"/>
                <a:cs typeface="Georgia"/>
              </a:rPr>
              <a:t> </a:t>
            </a:r>
            <a:r>
              <a:rPr sz="1600" i="1" spc="50" dirty="0">
                <a:latin typeface="Georgia"/>
                <a:cs typeface="Georgia"/>
              </a:rPr>
              <a:t>geometry</a:t>
            </a:r>
            <a:r>
              <a:rPr sz="1600" i="1" spc="110" dirty="0">
                <a:latin typeface="Georgia"/>
                <a:cs typeface="Georgia"/>
              </a:rPr>
              <a:t> </a:t>
            </a:r>
            <a:r>
              <a:rPr sz="1600" i="1" spc="45" dirty="0">
                <a:latin typeface="Georgia"/>
                <a:cs typeface="Georgia"/>
              </a:rPr>
              <a:t>with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55" dirty="0">
                <a:latin typeface="Georgia"/>
                <a:cs typeface="Georgia"/>
              </a:rPr>
              <a:t>active</a:t>
            </a:r>
            <a:r>
              <a:rPr sz="1600" i="1" spc="110" dirty="0">
                <a:latin typeface="Georgia"/>
                <a:cs typeface="Georgia"/>
              </a:rPr>
              <a:t> </a:t>
            </a:r>
            <a:r>
              <a:rPr sz="1600" i="1" spc="20" dirty="0">
                <a:latin typeface="Georgia"/>
                <a:cs typeface="Georgia"/>
              </a:rPr>
              <a:t>area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of</a:t>
            </a:r>
            <a:r>
              <a:rPr sz="1600" i="1" spc="110" dirty="0">
                <a:latin typeface="Georgia"/>
                <a:cs typeface="Georgia"/>
              </a:rPr>
              <a:t> </a:t>
            </a:r>
            <a:r>
              <a:rPr sz="1600" i="1" spc="75" dirty="0">
                <a:latin typeface="Georgia"/>
                <a:cs typeface="Georgia"/>
              </a:rPr>
              <a:t>20cm</a:t>
            </a:r>
            <a:r>
              <a:rPr sz="1600" i="1" spc="110" dirty="0">
                <a:latin typeface="Georgia"/>
                <a:cs typeface="Georgia"/>
              </a:rPr>
              <a:t> </a:t>
            </a:r>
            <a:r>
              <a:rPr sz="1600" i="1" spc="175" dirty="0">
                <a:latin typeface="Georgia"/>
                <a:cs typeface="Georgia"/>
              </a:rPr>
              <a:t>x </a:t>
            </a:r>
            <a:r>
              <a:rPr sz="1600" i="1" spc="-370" dirty="0">
                <a:latin typeface="Georgia"/>
                <a:cs typeface="Georgia"/>
              </a:rPr>
              <a:t> </a:t>
            </a:r>
            <a:r>
              <a:rPr sz="1600" i="1" spc="100" dirty="0">
                <a:latin typeface="Georgia"/>
                <a:cs typeface="Georgia"/>
              </a:rPr>
              <a:t>10cm.</a:t>
            </a:r>
            <a:endParaRPr sz="1600">
              <a:latin typeface="Georgia"/>
              <a:cs typeface="Georgia"/>
            </a:endParaRPr>
          </a:p>
          <a:p>
            <a:pPr marL="12700" marR="5080">
              <a:lnSpc>
                <a:spcPct val="99800"/>
              </a:lnSpc>
              <a:spcBef>
                <a:spcPts val="1905"/>
              </a:spcBef>
            </a:pPr>
            <a:r>
              <a:rPr sz="1600" i="1" spc="55" dirty="0">
                <a:latin typeface="Georgia"/>
                <a:cs typeface="Georgia"/>
              </a:rPr>
              <a:t>It </a:t>
            </a:r>
            <a:r>
              <a:rPr sz="1600" i="1" spc="90" dirty="0">
                <a:latin typeface="Georgia"/>
                <a:cs typeface="Georgia"/>
              </a:rPr>
              <a:t>consists </a:t>
            </a:r>
            <a:r>
              <a:rPr sz="1600" i="1" spc="135" dirty="0">
                <a:latin typeface="Georgia"/>
                <a:cs typeface="Georgia"/>
              </a:rPr>
              <a:t>of </a:t>
            </a:r>
            <a:r>
              <a:rPr sz="1600" i="1" spc="-15" dirty="0">
                <a:latin typeface="Georgia"/>
                <a:cs typeface="Georgia"/>
              </a:rPr>
              <a:t>a</a:t>
            </a:r>
            <a:r>
              <a:rPr sz="1600" i="1" spc="355" dirty="0">
                <a:latin typeface="Georgia"/>
                <a:cs typeface="Georgia"/>
              </a:rPr>
              <a:t> </a:t>
            </a:r>
            <a:r>
              <a:rPr sz="1600" i="1" spc="50" dirty="0">
                <a:latin typeface="Georgia"/>
                <a:cs typeface="Georgia"/>
              </a:rPr>
              <a:t>central </a:t>
            </a:r>
            <a:r>
              <a:rPr sz="1600" i="1" spc="70" dirty="0">
                <a:latin typeface="Georgia"/>
                <a:cs typeface="Georgia"/>
              </a:rPr>
              <a:t>cathode, </a:t>
            </a:r>
            <a:r>
              <a:rPr sz="1600" i="1" spc="75" dirty="0">
                <a:latin typeface="Georgia"/>
                <a:cs typeface="Georgia"/>
              </a:rPr>
              <a:t> </a:t>
            </a:r>
            <a:r>
              <a:rPr sz="1600" i="1" spc="55" dirty="0">
                <a:latin typeface="Georgia"/>
                <a:cs typeface="Georgia"/>
              </a:rPr>
              <a:t>made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of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60" dirty="0">
                <a:latin typeface="Georgia"/>
                <a:cs typeface="Georgia"/>
              </a:rPr>
              <a:t>double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sided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60" dirty="0">
                <a:latin typeface="Georgia"/>
                <a:cs typeface="Georgia"/>
              </a:rPr>
              <a:t>aluminized </a:t>
            </a:r>
            <a:r>
              <a:rPr sz="1600" i="1" spc="65" dirty="0">
                <a:latin typeface="Georgia"/>
                <a:cs typeface="Georgia"/>
              </a:rPr>
              <a:t> </a:t>
            </a:r>
            <a:r>
              <a:rPr sz="1600" i="1" spc="20" dirty="0">
                <a:latin typeface="Georgia"/>
                <a:cs typeface="Georgia"/>
              </a:rPr>
              <a:t>mylar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35" dirty="0">
                <a:latin typeface="Georgia"/>
                <a:cs typeface="Georgia"/>
              </a:rPr>
              <a:t>(polyethylene</a:t>
            </a:r>
            <a:r>
              <a:rPr sz="1600" i="1" spc="110" dirty="0">
                <a:latin typeface="Georgia"/>
                <a:cs typeface="Georgia"/>
              </a:rPr>
              <a:t> </a:t>
            </a:r>
            <a:r>
              <a:rPr sz="1600" i="1" spc="35" dirty="0">
                <a:latin typeface="Georgia"/>
                <a:cs typeface="Georgia"/>
              </a:rPr>
              <a:t>terephthalate)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of </a:t>
            </a:r>
            <a:r>
              <a:rPr sz="1600" i="1" spc="-375" dirty="0">
                <a:latin typeface="Georgia"/>
                <a:cs typeface="Georgia"/>
              </a:rPr>
              <a:t> </a:t>
            </a:r>
            <a:r>
              <a:rPr sz="1600" i="1" spc="95" dirty="0">
                <a:latin typeface="Georgia"/>
                <a:cs typeface="Georgia"/>
              </a:rPr>
              <a:t>thickness</a:t>
            </a:r>
            <a:r>
              <a:rPr sz="1600" i="1" spc="11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2µm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80" dirty="0">
                <a:latin typeface="Georgia"/>
                <a:cs typeface="Georgia"/>
              </a:rPr>
              <a:t>stretched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80" dirty="0">
                <a:latin typeface="Georgia"/>
                <a:cs typeface="Georgia"/>
              </a:rPr>
              <a:t>on</a:t>
            </a:r>
            <a:r>
              <a:rPr sz="1600" i="1" spc="110" dirty="0">
                <a:latin typeface="Georgia"/>
                <a:cs typeface="Georgia"/>
              </a:rPr>
              <a:t> </a:t>
            </a:r>
            <a:r>
              <a:rPr sz="1600" i="1" spc="-15" dirty="0">
                <a:latin typeface="Georgia"/>
                <a:cs typeface="Georgia"/>
              </a:rPr>
              <a:t>a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60" dirty="0">
                <a:latin typeface="Georgia"/>
                <a:cs typeface="Georgia"/>
              </a:rPr>
              <a:t>2.4mm </a:t>
            </a:r>
            <a:r>
              <a:rPr sz="1600" i="1" spc="-375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thick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170" dirty="0">
                <a:latin typeface="Georgia"/>
                <a:cs typeface="Georgia"/>
              </a:rPr>
              <a:t>PCB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frame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65" dirty="0">
                <a:latin typeface="Georgia"/>
                <a:cs typeface="Georgia"/>
              </a:rPr>
              <a:t>sandwiched </a:t>
            </a:r>
            <a:r>
              <a:rPr sz="1600" i="1" spc="70" dirty="0">
                <a:latin typeface="Georgia"/>
                <a:cs typeface="Georgia"/>
              </a:rPr>
              <a:t> </a:t>
            </a:r>
            <a:r>
              <a:rPr sz="1600" i="1" spc="60" dirty="0">
                <a:latin typeface="Georgia"/>
                <a:cs typeface="Georgia"/>
              </a:rPr>
              <a:t>between</a:t>
            </a:r>
            <a:r>
              <a:rPr sz="1600" i="1" spc="110" dirty="0">
                <a:latin typeface="Georgia"/>
                <a:cs typeface="Georgia"/>
              </a:rPr>
              <a:t> </a:t>
            </a:r>
            <a:r>
              <a:rPr sz="1600" i="1" spc="40" dirty="0">
                <a:latin typeface="Georgia"/>
                <a:cs typeface="Georgia"/>
              </a:rPr>
              <a:t>two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75" dirty="0">
                <a:latin typeface="Georgia"/>
                <a:cs typeface="Georgia"/>
              </a:rPr>
              <a:t>electrodes,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the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140" dirty="0">
                <a:latin typeface="Georgia"/>
                <a:cs typeface="Georgia"/>
              </a:rPr>
              <a:t>X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20" dirty="0">
                <a:latin typeface="Georgia"/>
                <a:cs typeface="Georgia"/>
              </a:rPr>
              <a:t>and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165" dirty="0">
                <a:latin typeface="Georgia"/>
                <a:cs typeface="Georgia"/>
              </a:rPr>
              <a:t>Y </a:t>
            </a:r>
            <a:r>
              <a:rPr sz="1600" i="1" spc="-370" dirty="0">
                <a:latin typeface="Georgia"/>
                <a:cs typeface="Georgia"/>
              </a:rPr>
              <a:t> </a:t>
            </a:r>
            <a:r>
              <a:rPr sz="1600" i="1" spc="60" dirty="0">
                <a:latin typeface="Georgia"/>
                <a:cs typeface="Georgia"/>
              </a:rPr>
              <a:t>position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electrode.</a:t>
            </a:r>
            <a:endParaRPr sz="1600">
              <a:latin typeface="Georgia"/>
              <a:cs typeface="Georg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39884" y="2712239"/>
            <a:ext cx="4555490" cy="4079875"/>
            <a:chOff x="4439884" y="2712239"/>
            <a:chExt cx="4555490" cy="4079875"/>
          </a:xfrm>
        </p:grpSpPr>
        <p:sp>
          <p:nvSpPr>
            <p:cNvPr id="21" name="object 21"/>
            <p:cNvSpPr/>
            <p:nvPr/>
          </p:nvSpPr>
          <p:spPr>
            <a:xfrm>
              <a:off x="4463643" y="2735999"/>
              <a:ext cx="4507865" cy="4032250"/>
            </a:xfrm>
            <a:custGeom>
              <a:avLst/>
              <a:gdLst/>
              <a:ahLst/>
              <a:cxnLst/>
              <a:rect l="l" t="t" r="r" b="b"/>
              <a:pathLst>
                <a:path w="4507865" h="4032250">
                  <a:moveTo>
                    <a:pt x="4507560" y="0"/>
                  </a:moveTo>
                  <a:lnTo>
                    <a:pt x="0" y="0"/>
                  </a:lnTo>
                  <a:lnTo>
                    <a:pt x="0" y="4031996"/>
                  </a:lnTo>
                  <a:lnTo>
                    <a:pt x="2253957" y="4031996"/>
                  </a:lnTo>
                  <a:lnTo>
                    <a:pt x="4507560" y="4031996"/>
                  </a:lnTo>
                  <a:lnTo>
                    <a:pt x="4507560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63643" y="2735999"/>
              <a:ext cx="4507865" cy="4032250"/>
            </a:xfrm>
            <a:custGeom>
              <a:avLst/>
              <a:gdLst/>
              <a:ahLst/>
              <a:cxnLst/>
              <a:rect l="l" t="t" r="r" b="b"/>
              <a:pathLst>
                <a:path w="4507865" h="4032250">
                  <a:moveTo>
                    <a:pt x="2253957" y="4031996"/>
                  </a:moveTo>
                  <a:lnTo>
                    <a:pt x="0" y="4031996"/>
                  </a:lnTo>
                  <a:lnTo>
                    <a:pt x="0" y="0"/>
                  </a:lnTo>
                  <a:lnTo>
                    <a:pt x="4507560" y="0"/>
                  </a:lnTo>
                  <a:lnTo>
                    <a:pt x="4507560" y="4031996"/>
                  </a:lnTo>
                  <a:lnTo>
                    <a:pt x="2253957" y="4031996"/>
                  </a:lnTo>
                  <a:close/>
                </a:path>
              </a:pathLst>
            </a:custGeom>
            <a:ln w="475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3643" y="2735999"/>
              <a:ext cx="4507865" cy="4032250"/>
            </a:xfrm>
            <a:custGeom>
              <a:avLst/>
              <a:gdLst/>
              <a:ahLst/>
              <a:cxnLst/>
              <a:rect l="l" t="t" r="r" b="b"/>
              <a:pathLst>
                <a:path w="4507865" h="4032250">
                  <a:moveTo>
                    <a:pt x="4507560" y="0"/>
                  </a:moveTo>
                  <a:lnTo>
                    <a:pt x="0" y="0"/>
                  </a:lnTo>
                  <a:lnTo>
                    <a:pt x="0" y="4031996"/>
                  </a:lnTo>
                  <a:lnTo>
                    <a:pt x="2253957" y="4031996"/>
                  </a:lnTo>
                  <a:lnTo>
                    <a:pt x="4507560" y="4031996"/>
                  </a:lnTo>
                  <a:lnTo>
                    <a:pt x="4507560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63643" y="2735999"/>
              <a:ext cx="4507865" cy="4032250"/>
            </a:xfrm>
            <a:custGeom>
              <a:avLst/>
              <a:gdLst/>
              <a:ahLst/>
              <a:cxnLst/>
              <a:rect l="l" t="t" r="r" b="b"/>
              <a:pathLst>
                <a:path w="4507865" h="4032250">
                  <a:moveTo>
                    <a:pt x="2253957" y="4031996"/>
                  </a:moveTo>
                  <a:lnTo>
                    <a:pt x="0" y="4031996"/>
                  </a:lnTo>
                  <a:lnTo>
                    <a:pt x="0" y="0"/>
                  </a:lnTo>
                  <a:lnTo>
                    <a:pt x="4507560" y="0"/>
                  </a:lnTo>
                  <a:lnTo>
                    <a:pt x="4507560" y="4031996"/>
                  </a:lnTo>
                  <a:lnTo>
                    <a:pt x="2253957" y="4031996"/>
                  </a:lnTo>
                  <a:close/>
                </a:path>
              </a:pathLst>
            </a:custGeom>
            <a:ln w="475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63643" y="2735999"/>
              <a:ext cx="4507865" cy="4032250"/>
            </a:xfrm>
            <a:custGeom>
              <a:avLst/>
              <a:gdLst/>
              <a:ahLst/>
              <a:cxnLst/>
              <a:rect l="l" t="t" r="r" b="b"/>
              <a:pathLst>
                <a:path w="4507865" h="4032250">
                  <a:moveTo>
                    <a:pt x="4507560" y="0"/>
                  </a:moveTo>
                  <a:lnTo>
                    <a:pt x="0" y="0"/>
                  </a:lnTo>
                  <a:lnTo>
                    <a:pt x="0" y="4031996"/>
                  </a:lnTo>
                  <a:lnTo>
                    <a:pt x="2253957" y="4031996"/>
                  </a:lnTo>
                  <a:lnTo>
                    <a:pt x="4507560" y="4031996"/>
                  </a:lnTo>
                  <a:lnTo>
                    <a:pt x="4507560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63643" y="2735999"/>
              <a:ext cx="4507865" cy="4032250"/>
            </a:xfrm>
            <a:custGeom>
              <a:avLst/>
              <a:gdLst/>
              <a:ahLst/>
              <a:cxnLst/>
              <a:rect l="l" t="t" r="r" b="b"/>
              <a:pathLst>
                <a:path w="4507865" h="4032250">
                  <a:moveTo>
                    <a:pt x="2253957" y="4031996"/>
                  </a:moveTo>
                  <a:lnTo>
                    <a:pt x="0" y="4031996"/>
                  </a:lnTo>
                  <a:lnTo>
                    <a:pt x="0" y="0"/>
                  </a:lnTo>
                  <a:lnTo>
                    <a:pt x="4507560" y="0"/>
                  </a:lnTo>
                  <a:lnTo>
                    <a:pt x="4507560" y="4031996"/>
                  </a:lnTo>
                  <a:lnTo>
                    <a:pt x="2253957" y="4031996"/>
                  </a:lnTo>
                  <a:close/>
                </a:path>
              </a:pathLst>
            </a:custGeom>
            <a:ln w="475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63643" y="2735999"/>
              <a:ext cx="4507865" cy="4032250"/>
            </a:xfrm>
            <a:custGeom>
              <a:avLst/>
              <a:gdLst/>
              <a:ahLst/>
              <a:cxnLst/>
              <a:rect l="l" t="t" r="r" b="b"/>
              <a:pathLst>
                <a:path w="4507865" h="4032250">
                  <a:moveTo>
                    <a:pt x="4507560" y="0"/>
                  </a:moveTo>
                  <a:lnTo>
                    <a:pt x="0" y="0"/>
                  </a:lnTo>
                  <a:lnTo>
                    <a:pt x="0" y="4031996"/>
                  </a:lnTo>
                  <a:lnTo>
                    <a:pt x="2253957" y="4031996"/>
                  </a:lnTo>
                  <a:lnTo>
                    <a:pt x="4507560" y="4031996"/>
                  </a:lnTo>
                  <a:lnTo>
                    <a:pt x="4507560" y="0"/>
                  </a:lnTo>
                  <a:close/>
                </a:path>
              </a:pathLst>
            </a:custGeom>
            <a:solidFill>
              <a:srgbClr val="FFFFFF">
                <a:alpha val="8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63643" y="2735999"/>
              <a:ext cx="4507865" cy="4032250"/>
            </a:xfrm>
            <a:custGeom>
              <a:avLst/>
              <a:gdLst/>
              <a:ahLst/>
              <a:cxnLst/>
              <a:rect l="l" t="t" r="r" b="b"/>
              <a:pathLst>
                <a:path w="4507865" h="4032250">
                  <a:moveTo>
                    <a:pt x="2253957" y="4031996"/>
                  </a:moveTo>
                  <a:lnTo>
                    <a:pt x="0" y="4031996"/>
                  </a:lnTo>
                  <a:lnTo>
                    <a:pt x="0" y="0"/>
                  </a:lnTo>
                  <a:lnTo>
                    <a:pt x="4507560" y="0"/>
                  </a:lnTo>
                  <a:lnTo>
                    <a:pt x="4507560" y="4031996"/>
                  </a:lnTo>
                  <a:lnTo>
                    <a:pt x="2253957" y="4031996"/>
                  </a:lnTo>
                  <a:close/>
                </a:path>
              </a:pathLst>
            </a:custGeom>
            <a:ln w="475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41659" y="3023908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41659" y="3998061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41659" y="5214861"/>
            <a:ext cx="9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•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27142" y="3036861"/>
            <a:ext cx="4060190" cy="36753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5405">
              <a:lnSpc>
                <a:spcPct val="99700"/>
              </a:lnSpc>
              <a:spcBef>
                <a:spcPts val="105"/>
              </a:spcBef>
            </a:pPr>
            <a:r>
              <a:rPr sz="1600" i="1" spc="114" dirty="0">
                <a:latin typeface="Georgia"/>
                <a:cs typeface="Georgia"/>
              </a:rPr>
              <a:t>The </a:t>
            </a:r>
            <a:r>
              <a:rPr sz="1600" i="1" spc="55" dirty="0">
                <a:latin typeface="Georgia"/>
                <a:cs typeface="Georgia"/>
              </a:rPr>
              <a:t>X-position </a:t>
            </a:r>
            <a:r>
              <a:rPr sz="1600" i="1" spc="75" dirty="0">
                <a:latin typeface="Georgia"/>
                <a:cs typeface="Georgia"/>
              </a:rPr>
              <a:t>electrode </a:t>
            </a:r>
            <a:r>
              <a:rPr sz="1600" i="1" spc="90" dirty="0">
                <a:latin typeface="Georgia"/>
                <a:cs typeface="Georgia"/>
              </a:rPr>
              <a:t>is </a:t>
            </a:r>
            <a:r>
              <a:rPr sz="1600" i="1" spc="-15" dirty="0">
                <a:latin typeface="Georgia"/>
                <a:cs typeface="Georgia"/>
              </a:rPr>
              <a:t>a</a:t>
            </a:r>
            <a:r>
              <a:rPr sz="1600" i="1" spc="-10" dirty="0">
                <a:latin typeface="Georgia"/>
                <a:cs typeface="Georgia"/>
              </a:rPr>
              <a:t> </a:t>
            </a:r>
            <a:r>
              <a:rPr sz="1600" i="1" spc="40" dirty="0">
                <a:latin typeface="Georgia"/>
                <a:cs typeface="Georgia"/>
              </a:rPr>
              <a:t>wire </a:t>
            </a:r>
            <a:r>
              <a:rPr sz="1600" i="1" spc="30" dirty="0">
                <a:latin typeface="Georgia"/>
                <a:cs typeface="Georgia"/>
              </a:rPr>
              <a:t>plane </a:t>
            </a:r>
            <a:r>
              <a:rPr sz="1600" i="1" spc="-375" dirty="0">
                <a:latin typeface="Georgia"/>
                <a:cs typeface="Georgia"/>
              </a:rPr>
              <a:t> </a:t>
            </a:r>
            <a:r>
              <a:rPr sz="1600" i="1" spc="55" dirty="0">
                <a:latin typeface="Georgia"/>
                <a:cs typeface="Georgia"/>
              </a:rPr>
              <a:t>made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of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25" dirty="0">
                <a:latin typeface="Georgia"/>
                <a:cs typeface="Georgia"/>
              </a:rPr>
              <a:t>240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25" dirty="0">
                <a:latin typeface="Georgia"/>
                <a:cs typeface="Georgia"/>
              </a:rPr>
              <a:t>gold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25" dirty="0">
                <a:latin typeface="Georgia"/>
                <a:cs typeface="Georgia"/>
              </a:rPr>
              <a:t>plated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45" dirty="0">
                <a:latin typeface="Georgia"/>
                <a:cs typeface="Georgia"/>
              </a:rPr>
              <a:t>tungsten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55" dirty="0">
                <a:latin typeface="Georgia"/>
                <a:cs typeface="Georgia"/>
              </a:rPr>
              <a:t>wires </a:t>
            </a:r>
            <a:r>
              <a:rPr sz="1600" i="1" spc="6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of </a:t>
            </a:r>
            <a:r>
              <a:rPr sz="1600" i="1" spc="50" dirty="0">
                <a:latin typeface="Georgia"/>
                <a:cs typeface="Georgia"/>
              </a:rPr>
              <a:t>diameter </a:t>
            </a:r>
            <a:r>
              <a:rPr sz="1600" i="1" spc="45" dirty="0">
                <a:latin typeface="Georgia"/>
                <a:cs typeface="Georgia"/>
              </a:rPr>
              <a:t>20µm </a:t>
            </a:r>
            <a:r>
              <a:rPr sz="1600" i="1" spc="70" dirty="0">
                <a:latin typeface="Georgia"/>
                <a:cs typeface="Georgia"/>
              </a:rPr>
              <a:t>mounted </a:t>
            </a:r>
            <a:r>
              <a:rPr sz="1600" i="1" spc="80" dirty="0">
                <a:latin typeface="Georgia"/>
                <a:cs typeface="Georgia"/>
              </a:rPr>
              <a:t>on </a:t>
            </a:r>
            <a:r>
              <a:rPr sz="1600" i="1" spc="-15" dirty="0">
                <a:latin typeface="Georgia"/>
                <a:cs typeface="Georgia"/>
              </a:rPr>
              <a:t>a</a:t>
            </a:r>
            <a:r>
              <a:rPr sz="1600" i="1" spc="-10" dirty="0">
                <a:latin typeface="Georgia"/>
                <a:cs typeface="Georgia"/>
              </a:rPr>
              <a:t> </a:t>
            </a:r>
            <a:r>
              <a:rPr sz="1600" i="1" spc="65" dirty="0">
                <a:latin typeface="Georgia"/>
                <a:cs typeface="Georgia"/>
              </a:rPr>
              <a:t>3.2mm </a:t>
            </a:r>
            <a:r>
              <a:rPr sz="1600" i="1" spc="-375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thick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170" dirty="0">
                <a:latin typeface="Georgia"/>
                <a:cs typeface="Georgia"/>
              </a:rPr>
              <a:t>PCB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55" dirty="0">
                <a:latin typeface="Georgia"/>
                <a:cs typeface="Georgia"/>
              </a:rPr>
              <a:t>frame.</a:t>
            </a:r>
            <a:endParaRPr sz="1600">
              <a:latin typeface="Georgia"/>
              <a:cs typeface="Georgia"/>
            </a:endParaRPr>
          </a:p>
          <a:p>
            <a:pPr marL="12700" marR="219075">
              <a:lnSpc>
                <a:spcPct val="100000"/>
              </a:lnSpc>
            </a:pPr>
            <a:r>
              <a:rPr sz="1600" i="1" spc="114" dirty="0">
                <a:latin typeface="Georgia"/>
                <a:cs typeface="Georgia"/>
              </a:rPr>
              <a:t>The </a:t>
            </a:r>
            <a:r>
              <a:rPr sz="1600" i="1" spc="55" dirty="0">
                <a:latin typeface="Georgia"/>
                <a:cs typeface="Georgia"/>
              </a:rPr>
              <a:t>Y-position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frame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is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-15" dirty="0">
                <a:latin typeface="Georgia"/>
                <a:cs typeface="Georgia"/>
              </a:rPr>
              <a:t>a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30" dirty="0">
                <a:latin typeface="Georgia"/>
                <a:cs typeface="Georgia"/>
              </a:rPr>
              <a:t>strip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30" dirty="0">
                <a:latin typeface="Georgia"/>
                <a:cs typeface="Georgia"/>
              </a:rPr>
              <a:t>plane </a:t>
            </a:r>
            <a:r>
              <a:rPr sz="1600" i="1" spc="35" dirty="0">
                <a:latin typeface="Georgia"/>
                <a:cs typeface="Georgia"/>
              </a:rPr>
              <a:t> </a:t>
            </a:r>
            <a:r>
              <a:rPr sz="1600" i="1" spc="55" dirty="0">
                <a:latin typeface="Georgia"/>
                <a:cs typeface="Georgia"/>
              </a:rPr>
              <a:t>made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of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-15" dirty="0">
                <a:latin typeface="Georgia"/>
                <a:cs typeface="Georgia"/>
              </a:rPr>
              <a:t>80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45" dirty="0">
                <a:latin typeface="Georgia"/>
                <a:cs typeface="Georgia"/>
              </a:rPr>
              <a:t>strips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135" dirty="0">
                <a:latin typeface="Georgia"/>
                <a:cs typeface="Georgia"/>
              </a:rPr>
              <a:t>of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45" dirty="0">
                <a:latin typeface="Georgia"/>
                <a:cs typeface="Georgia"/>
              </a:rPr>
              <a:t>width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65" dirty="0">
                <a:latin typeface="Georgia"/>
                <a:cs typeface="Georgia"/>
              </a:rPr>
              <a:t>0.7mm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20" dirty="0">
                <a:latin typeface="Georgia"/>
                <a:cs typeface="Georgia"/>
              </a:rPr>
              <a:t>and </a:t>
            </a:r>
            <a:r>
              <a:rPr sz="1600" i="1" spc="-370" dirty="0">
                <a:latin typeface="Georgia"/>
                <a:cs typeface="Georgia"/>
              </a:rPr>
              <a:t> </a:t>
            </a:r>
            <a:r>
              <a:rPr sz="1600" i="1" spc="65" dirty="0">
                <a:latin typeface="Georgia"/>
                <a:cs typeface="Georgia"/>
              </a:rPr>
              <a:t>pitch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95" dirty="0">
                <a:latin typeface="Georgia"/>
                <a:cs typeface="Georgia"/>
              </a:rPr>
              <a:t>1.27mm.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114" dirty="0">
                <a:latin typeface="Georgia"/>
                <a:cs typeface="Georgia"/>
              </a:rPr>
              <a:t>The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80" dirty="0">
                <a:latin typeface="Georgia"/>
                <a:cs typeface="Georgia"/>
              </a:rPr>
              <a:t>electrodes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30" dirty="0">
                <a:latin typeface="Georgia"/>
                <a:cs typeface="Georgia"/>
              </a:rPr>
              <a:t>are </a:t>
            </a:r>
            <a:r>
              <a:rPr sz="1600" i="1" spc="35" dirty="0">
                <a:latin typeface="Georgia"/>
                <a:cs typeface="Georgia"/>
              </a:rPr>
              <a:t> </a:t>
            </a:r>
            <a:r>
              <a:rPr sz="1600" i="1" spc="45" dirty="0">
                <a:latin typeface="Georgia"/>
                <a:cs typeface="Georgia"/>
              </a:rPr>
              <a:t>placed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55" dirty="0">
                <a:latin typeface="Georgia"/>
                <a:cs typeface="Georgia"/>
              </a:rPr>
              <a:t>symmetrically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45" dirty="0">
                <a:latin typeface="Georgia"/>
                <a:cs typeface="Georgia"/>
              </a:rPr>
              <a:t>with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65" dirty="0">
                <a:latin typeface="Georgia"/>
                <a:cs typeface="Georgia"/>
              </a:rPr>
              <a:t>3.2mm </a:t>
            </a:r>
            <a:r>
              <a:rPr sz="1600" i="1" spc="70" dirty="0">
                <a:latin typeface="Georgia"/>
                <a:cs typeface="Georgia"/>
              </a:rPr>
              <a:t> </a:t>
            </a:r>
            <a:r>
              <a:rPr sz="1600" i="1" spc="35" dirty="0">
                <a:latin typeface="Georgia"/>
                <a:cs typeface="Georgia"/>
              </a:rPr>
              <a:t>spacing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60" dirty="0">
                <a:latin typeface="Georgia"/>
                <a:cs typeface="Georgia"/>
              </a:rPr>
              <a:t>between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70" dirty="0">
                <a:latin typeface="Georgia"/>
                <a:cs typeface="Georgia"/>
              </a:rPr>
              <a:t>them.</a:t>
            </a:r>
            <a:endParaRPr sz="1600">
              <a:latin typeface="Georgia"/>
              <a:cs typeface="Georgia"/>
            </a:endParaRPr>
          </a:p>
          <a:p>
            <a:pPr marL="12700">
              <a:lnSpc>
                <a:spcPts val="1900"/>
              </a:lnSpc>
            </a:pPr>
            <a:r>
              <a:rPr sz="1600" i="1" spc="114" dirty="0">
                <a:latin typeface="Georgia"/>
                <a:cs typeface="Georgia"/>
              </a:rPr>
              <a:t>The</a:t>
            </a:r>
            <a:r>
              <a:rPr sz="1600" i="1" spc="110" dirty="0">
                <a:latin typeface="Georgia"/>
                <a:cs typeface="Georgia"/>
              </a:rPr>
              <a:t> </a:t>
            </a:r>
            <a:r>
              <a:rPr sz="1600" i="1" spc="60" dirty="0">
                <a:latin typeface="Georgia"/>
                <a:cs typeface="Georgia"/>
              </a:rPr>
              <a:t>entire</a:t>
            </a:r>
            <a:r>
              <a:rPr sz="1600" i="1" spc="110" dirty="0">
                <a:latin typeface="Georgia"/>
                <a:cs typeface="Georgia"/>
              </a:rPr>
              <a:t> </a:t>
            </a:r>
            <a:r>
              <a:rPr sz="1600" i="1" spc="80" dirty="0">
                <a:latin typeface="Georgia"/>
                <a:cs typeface="Georgia"/>
              </a:rPr>
              <a:t>electrode</a:t>
            </a:r>
            <a:r>
              <a:rPr sz="1600" i="1" spc="110" dirty="0">
                <a:latin typeface="Georgia"/>
                <a:cs typeface="Georgia"/>
              </a:rPr>
              <a:t> </a:t>
            </a:r>
            <a:r>
              <a:rPr sz="1600" i="1" spc="55" dirty="0">
                <a:latin typeface="Georgia"/>
                <a:cs typeface="Georgia"/>
              </a:rPr>
              <a:t>assembly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is</a:t>
            </a:r>
            <a:endParaRPr sz="16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</a:pPr>
            <a:r>
              <a:rPr sz="1600" i="1" spc="70" dirty="0">
                <a:latin typeface="Georgia"/>
                <a:cs typeface="Georgia"/>
              </a:rPr>
              <a:t>mounted inside </a:t>
            </a:r>
            <a:r>
              <a:rPr sz="1600" i="1" spc="-15" dirty="0">
                <a:latin typeface="Georgia"/>
                <a:cs typeface="Georgia"/>
              </a:rPr>
              <a:t>a</a:t>
            </a:r>
            <a:r>
              <a:rPr sz="1600" i="1" spc="-10" dirty="0">
                <a:latin typeface="Georgia"/>
                <a:cs typeface="Georgia"/>
              </a:rPr>
              <a:t> </a:t>
            </a:r>
            <a:r>
              <a:rPr sz="1600" i="1" spc="30" dirty="0">
                <a:latin typeface="Georgia"/>
                <a:cs typeface="Georgia"/>
              </a:rPr>
              <a:t>rectangular </a:t>
            </a:r>
            <a:r>
              <a:rPr sz="1600" i="1" spc="55" dirty="0">
                <a:latin typeface="Georgia"/>
                <a:cs typeface="Georgia"/>
              </a:rPr>
              <a:t>aluminum </a:t>
            </a:r>
            <a:r>
              <a:rPr sz="1600" i="1" spc="-375" dirty="0">
                <a:latin typeface="Georgia"/>
                <a:cs typeface="Georgia"/>
              </a:rPr>
              <a:t> </a:t>
            </a:r>
            <a:r>
              <a:rPr sz="1600" i="1" spc="65" dirty="0">
                <a:latin typeface="Georgia"/>
                <a:cs typeface="Georgia"/>
              </a:rPr>
              <a:t>chamber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20" dirty="0">
                <a:latin typeface="Georgia"/>
                <a:cs typeface="Georgia"/>
              </a:rPr>
              <a:t>and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is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55" dirty="0">
                <a:latin typeface="Georgia"/>
                <a:cs typeface="Georgia"/>
              </a:rPr>
              <a:t>isolated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from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the </a:t>
            </a:r>
            <a:r>
              <a:rPr sz="1600" i="1" spc="95" dirty="0">
                <a:latin typeface="Georgia"/>
                <a:cs typeface="Georgia"/>
              </a:rPr>
              <a:t> </a:t>
            </a:r>
            <a:r>
              <a:rPr sz="1600" i="1" spc="50" dirty="0">
                <a:latin typeface="Georgia"/>
                <a:cs typeface="Georgia"/>
              </a:rPr>
              <a:t>surroundings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45" dirty="0">
                <a:latin typeface="Georgia"/>
                <a:cs typeface="Georgia"/>
              </a:rPr>
              <a:t>using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65" dirty="0">
                <a:latin typeface="Georgia"/>
                <a:cs typeface="Georgia"/>
              </a:rPr>
              <a:t>6µm</a:t>
            </a:r>
            <a:r>
              <a:rPr sz="1600" i="1" spc="130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thick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20" dirty="0">
                <a:latin typeface="Georgia"/>
                <a:cs typeface="Georgia"/>
              </a:rPr>
              <a:t>mylar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85" dirty="0">
                <a:latin typeface="Georgia"/>
                <a:cs typeface="Georgia"/>
              </a:rPr>
              <a:t>foil </a:t>
            </a:r>
            <a:r>
              <a:rPr sz="1600" i="1" spc="-370" dirty="0">
                <a:latin typeface="Georgia"/>
                <a:cs typeface="Georgia"/>
              </a:rPr>
              <a:t> </a:t>
            </a:r>
            <a:r>
              <a:rPr sz="1600" i="1" spc="20" dirty="0">
                <a:latin typeface="Georgia"/>
                <a:cs typeface="Georgia"/>
              </a:rPr>
              <a:t>and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90" dirty="0">
                <a:latin typeface="Georgia"/>
                <a:cs typeface="Georgia"/>
              </a:rPr>
              <a:t>is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45" dirty="0">
                <a:latin typeface="Georgia"/>
                <a:cs typeface="Georgia"/>
              </a:rPr>
              <a:t>supported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dirty="0">
                <a:latin typeface="Georgia"/>
                <a:cs typeface="Georgia"/>
              </a:rPr>
              <a:t>by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95" dirty="0">
                <a:latin typeface="Georgia"/>
                <a:cs typeface="Georgia"/>
              </a:rPr>
              <a:t>crossed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50" dirty="0">
                <a:latin typeface="Georgia"/>
                <a:cs typeface="Georgia"/>
              </a:rPr>
              <a:t>nylon</a:t>
            </a:r>
            <a:r>
              <a:rPr sz="1600" i="1" spc="114" dirty="0">
                <a:latin typeface="Georgia"/>
                <a:cs typeface="Georgia"/>
              </a:rPr>
              <a:t> </a:t>
            </a:r>
            <a:r>
              <a:rPr sz="1600" i="1" spc="55" dirty="0">
                <a:latin typeface="Georgia"/>
                <a:cs typeface="Georgia"/>
              </a:rPr>
              <a:t>wires </a:t>
            </a:r>
            <a:r>
              <a:rPr sz="1600" i="1" spc="-370" dirty="0">
                <a:latin typeface="Georgia"/>
                <a:cs typeface="Georgia"/>
              </a:rPr>
              <a:t> </a:t>
            </a:r>
            <a:r>
              <a:rPr sz="1600" i="1" spc="60" dirty="0">
                <a:latin typeface="Georgia"/>
                <a:cs typeface="Georgia"/>
              </a:rPr>
              <a:t>to</a:t>
            </a:r>
            <a:r>
              <a:rPr sz="1600" i="1" spc="125" dirty="0">
                <a:latin typeface="Georgia"/>
                <a:cs typeface="Georgia"/>
              </a:rPr>
              <a:t> </a:t>
            </a:r>
            <a:r>
              <a:rPr sz="1600" i="1" spc="35" dirty="0">
                <a:latin typeface="Georgia"/>
                <a:cs typeface="Georgia"/>
              </a:rPr>
              <a:t>avoid</a:t>
            </a:r>
            <a:r>
              <a:rPr sz="1600" i="1" spc="120" dirty="0">
                <a:latin typeface="Georgia"/>
                <a:cs typeface="Georgia"/>
              </a:rPr>
              <a:t> </a:t>
            </a:r>
            <a:r>
              <a:rPr sz="1600" i="1" spc="5" dirty="0">
                <a:latin typeface="Georgia"/>
                <a:cs typeface="Georgia"/>
              </a:rPr>
              <a:t>bulging.</a:t>
            </a:r>
            <a:endParaRPr sz="1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0443" y="443516"/>
            <a:ext cx="4383405" cy="2985135"/>
            <a:chOff x="190443" y="443516"/>
            <a:chExt cx="4383405" cy="29851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796" y="506514"/>
              <a:ext cx="4256646" cy="28580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2123" y="475195"/>
              <a:ext cx="4320540" cy="2921635"/>
            </a:xfrm>
            <a:custGeom>
              <a:avLst/>
              <a:gdLst/>
              <a:ahLst/>
              <a:cxnLst/>
              <a:rect l="l" t="t" r="r" b="b"/>
              <a:pathLst>
                <a:path w="4320540" h="2921635">
                  <a:moveTo>
                    <a:pt x="0" y="0"/>
                  </a:moveTo>
                  <a:lnTo>
                    <a:pt x="4319993" y="0"/>
                  </a:lnTo>
                  <a:lnTo>
                    <a:pt x="4319993" y="2921406"/>
                  </a:lnTo>
                  <a:lnTo>
                    <a:pt x="0" y="2921406"/>
                  </a:lnTo>
                  <a:lnTo>
                    <a:pt x="0" y="0"/>
                  </a:lnTo>
                  <a:close/>
                </a:path>
              </a:pathLst>
            </a:custGeom>
            <a:ln w="633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796" y="506514"/>
              <a:ext cx="4256646" cy="28580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2123" y="475195"/>
              <a:ext cx="4320540" cy="2921635"/>
            </a:xfrm>
            <a:custGeom>
              <a:avLst/>
              <a:gdLst/>
              <a:ahLst/>
              <a:cxnLst/>
              <a:rect l="l" t="t" r="r" b="b"/>
              <a:pathLst>
                <a:path w="4320540" h="2921635">
                  <a:moveTo>
                    <a:pt x="0" y="0"/>
                  </a:moveTo>
                  <a:lnTo>
                    <a:pt x="4319993" y="0"/>
                  </a:lnTo>
                  <a:lnTo>
                    <a:pt x="4319993" y="2921406"/>
                  </a:lnTo>
                  <a:lnTo>
                    <a:pt x="0" y="2921406"/>
                  </a:lnTo>
                  <a:lnTo>
                    <a:pt x="0" y="0"/>
                  </a:lnTo>
                  <a:close/>
                </a:path>
              </a:pathLst>
            </a:custGeom>
            <a:ln w="633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69835" y="428403"/>
            <a:ext cx="4383405" cy="2985135"/>
            <a:chOff x="4569835" y="428403"/>
            <a:chExt cx="4383405" cy="29851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3201" y="491388"/>
              <a:ext cx="4256646" cy="285804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01514" y="460082"/>
              <a:ext cx="4320540" cy="2921635"/>
            </a:xfrm>
            <a:custGeom>
              <a:avLst/>
              <a:gdLst/>
              <a:ahLst/>
              <a:cxnLst/>
              <a:rect l="l" t="t" r="r" b="b"/>
              <a:pathLst>
                <a:path w="4320540" h="2921635">
                  <a:moveTo>
                    <a:pt x="0" y="0"/>
                  </a:moveTo>
                  <a:lnTo>
                    <a:pt x="4320006" y="0"/>
                  </a:lnTo>
                  <a:lnTo>
                    <a:pt x="4320006" y="2921393"/>
                  </a:lnTo>
                  <a:lnTo>
                    <a:pt x="0" y="2921393"/>
                  </a:lnTo>
                  <a:lnTo>
                    <a:pt x="0" y="0"/>
                  </a:lnTo>
                  <a:close/>
                </a:path>
              </a:pathLst>
            </a:custGeom>
            <a:ln w="633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3201" y="491388"/>
              <a:ext cx="4256646" cy="28580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01514" y="460082"/>
              <a:ext cx="4320540" cy="2921635"/>
            </a:xfrm>
            <a:custGeom>
              <a:avLst/>
              <a:gdLst/>
              <a:ahLst/>
              <a:cxnLst/>
              <a:rect l="l" t="t" r="r" b="b"/>
              <a:pathLst>
                <a:path w="4320540" h="2921635">
                  <a:moveTo>
                    <a:pt x="0" y="0"/>
                  </a:moveTo>
                  <a:lnTo>
                    <a:pt x="4320006" y="0"/>
                  </a:lnTo>
                  <a:lnTo>
                    <a:pt x="4320006" y="2921393"/>
                  </a:lnTo>
                  <a:lnTo>
                    <a:pt x="0" y="2921393"/>
                  </a:lnTo>
                  <a:lnTo>
                    <a:pt x="0" y="0"/>
                  </a:lnTo>
                  <a:close/>
                </a:path>
              </a:pathLst>
            </a:custGeom>
            <a:ln w="633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90443" y="3413525"/>
            <a:ext cx="4383405" cy="3016250"/>
            <a:chOff x="190443" y="3413525"/>
            <a:chExt cx="4383405" cy="301625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796" y="3476510"/>
              <a:ext cx="4256646" cy="28893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2123" y="3445205"/>
              <a:ext cx="4320540" cy="2952750"/>
            </a:xfrm>
            <a:custGeom>
              <a:avLst/>
              <a:gdLst/>
              <a:ahLst/>
              <a:cxnLst/>
              <a:rect l="l" t="t" r="r" b="b"/>
              <a:pathLst>
                <a:path w="4320540" h="2952750">
                  <a:moveTo>
                    <a:pt x="0" y="2952711"/>
                  </a:moveTo>
                  <a:lnTo>
                    <a:pt x="0" y="0"/>
                  </a:lnTo>
                  <a:lnTo>
                    <a:pt x="4319993" y="0"/>
                  </a:lnTo>
                  <a:lnTo>
                    <a:pt x="4319993" y="2952711"/>
                  </a:lnTo>
                  <a:lnTo>
                    <a:pt x="0" y="2952711"/>
                  </a:lnTo>
                  <a:close/>
                </a:path>
              </a:pathLst>
            </a:custGeom>
            <a:ln w="633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796" y="3476510"/>
              <a:ext cx="4256646" cy="28893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2123" y="3445205"/>
              <a:ext cx="4320540" cy="2952750"/>
            </a:xfrm>
            <a:custGeom>
              <a:avLst/>
              <a:gdLst/>
              <a:ahLst/>
              <a:cxnLst/>
              <a:rect l="l" t="t" r="r" b="b"/>
              <a:pathLst>
                <a:path w="4320540" h="2952750">
                  <a:moveTo>
                    <a:pt x="0" y="2952711"/>
                  </a:moveTo>
                  <a:lnTo>
                    <a:pt x="0" y="0"/>
                  </a:lnTo>
                  <a:lnTo>
                    <a:pt x="4319993" y="0"/>
                  </a:lnTo>
                  <a:lnTo>
                    <a:pt x="4319993" y="2952711"/>
                  </a:lnTo>
                  <a:lnTo>
                    <a:pt x="0" y="2952711"/>
                  </a:lnTo>
                  <a:close/>
                </a:path>
              </a:pathLst>
            </a:custGeom>
            <a:ln w="633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572723" y="3384003"/>
            <a:ext cx="4377690" cy="3010535"/>
            <a:chOff x="4572723" y="3384003"/>
            <a:chExt cx="4377690" cy="301053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3201" y="3444493"/>
              <a:ext cx="4256620" cy="28893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02962" y="3414242"/>
              <a:ext cx="4317365" cy="2950210"/>
            </a:xfrm>
            <a:custGeom>
              <a:avLst/>
              <a:gdLst/>
              <a:ahLst/>
              <a:cxnLst/>
              <a:rect l="l" t="t" r="r" b="b"/>
              <a:pathLst>
                <a:path w="4317365" h="2950210">
                  <a:moveTo>
                    <a:pt x="0" y="0"/>
                  </a:moveTo>
                  <a:lnTo>
                    <a:pt x="4317123" y="0"/>
                  </a:lnTo>
                  <a:lnTo>
                    <a:pt x="4317123" y="2949841"/>
                  </a:lnTo>
                  <a:lnTo>
                    <a:pt x="0" y="2949841"/>
                  </a:lnTo>
                  <a:lnTo>
                    <a:pt x="0" y="0"/>
                  </a:lnTo>
                  <a:close/>
                </a:path>
              </a:pathLst>
            </a:custGeom>
            <a:ln w="604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3201" y="3444493"/>
              <a:ext cx="4256620" cy="288935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602962" y="3414242"/>
              <a:ext cx="4317365" cy="2950210"/>
            </a:xfrm>
            <a:custGeom>
              <a:avLst/>
              <a:gdLst/>
              <a:ahLst/>
              <a:cxnLst/>
              <a:rect l="l" t="t" r="r" b="b"/>
              <a:pathLst>
                <a:path w="4317365" h="2950210">
                  <a:moveTo>
                    <a:pt x="0" y="0"/>
                  </a:moveTo>
                  <a:lnTo>
                    <a:pt x="4317123" y="0"/>
                  </a:lnTo>
                  <a:lnTo>
                    <a:pt x="4317123" y="2949841"/>
                  </a:lnTo>
                  <a:lnTo>
                    <a:pt x="0" y="2949841"/>
                  </a:lnTo>
                  <a:lnTo>
                    <a:pt x="0" y="0"/>
                  </a:lnTo>
                  <a:close/>
                </a:path>
              </a:pathLst>
            </a:custGeom>
            <a:ln w="604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778</Words>
  <Application>Microsoft Office PowerPoint</Application>
  <PresentationFormat>On-screen Show (4:3)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MT</vt:lpstr>
      <vt:lpstr>Calibri</vt:lpstr>
      <vt:lpstr>Georgia</vt:lpstr>
      <vt:lpstr>Lucida Sans Unicode</vt:lpstr>
      <vt:lpstr>Times New Roman</vt:lpstr>
      <vt:lpstr>Trebuchet MS</vt:lpstr>
      <vt:lpstr>Office Theme</vt:lpstr>
      <vt:lpstr>Multi-Wire Proportional  Counter (MWPC) - a position sensitive  detector for fission  fragment detection</vt:lpstr>
      <vt:lpstr>1 Introduction</vt:lpstr>
      <vt:lpstr>Introduction</vt:lpstr>
      <vt:lpstr>PowerPoint Presentation</vt:lpstr>
      <vt:lpstr>GAS DETECTORS</vt:lpstr>
      <vt:lpstr>Multi-Wire Proportional Counters  (MWPC)</vt:lpstr>
      <vt:lpstr>Basic operating  principles</vt:lpstr>
      <vt:lpstr>Detector  Construction</vt:lpstr>
      <vt:lpstr>PowerPoint Presentation</vt:lpstr>
      <vt:lpstr>Delay Line Test</vt:lpstr>
      <vt:lpstr>Delay Line Test</vt:lpstr>
      <vt:lpstr>Results</vt:lpstr>
      <vt:lpstr>Leak Test of  Detector Chamber</vt:lpstr>
      <vt:lpstr>Leak test</vt:lpstr>
      <vt:lpstr>Source Test</vt:lpstr>
      <vt:lpstr>Source Test</vt:lpstr>
      <vt:lpstr> Readout Electronics</vt:lpstr>
      <vt:lpstr>Results</vt:lpstr>
      <vt:lpstr>TTime Of Flight (TOF)  Measurement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MEEMIK ROY</dc:creator>
  <cp:lastModifiedBy>RACHIT KAPOOR</cp:lastModifiedBy>
  <cp:revision>2</cp:revision>
  <dcterms:created xsi:type="dcterms:W3CDTF">2022-06-29T18:20:42Z</dcterms:created>
  <dcterms:modified xsi:type="dcterms:W3CDTF">2022-06-29T22:24:35Z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2022-06-29T00:00:00Z</vt:filetime>
  </property>
  <property fmtid="{D5CDD505-2E9C-101B-9397-08002B2CF9AE}" pid="3" name="Creator">
    <vt:lpwstr>Impress</vt:lpwstr>
  </property>
  <property fmtid="{D5CDD505-2E9C-101B-9397-08002B2CF9AE}" pid="4" name="LastSaved">
    <vt:filetime>2022-06-29T00:00:00Z</vt:filetime>
  </property>
</Properties>
</file>